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1.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0" r:id="rId2"/>
    <p:sldMasterId id="2147483702" r:id="rId3"/>
    <p:sldMasterId id="2147483714" r:id="rId4"/>
    <p:sldMasterId id="2147483726" r:id="rId5"/>
    <p:sldMasterId id="2147483738" r:id="rId6"/>
    <p:sldMasterId id="2147483750" r:id="rId7"/>
    <p:sldMasterId id="2147483762" r:id="rId8"/>
    <p:sldMasterId id="2147483774" r:id="rId9"/>
    <p:sldMasterId id="2147483786" r:id="rId10"/>
    <p:sldMasterId id="2147483798" r:id="rId11"/>
    <p:sldMasterId id="2147483810" r:id="rId12"/>
  </p:sldMasterIdLst>
  <p:sldIdLst>
    <p:sldId id="256" r:id="rId13"/>
    <p:sldId id="257" r:id="rId14"/>
    <p:sldId id="258" r:id="rId15"/>
    <p:sldId id="259" r:id="rId16"/>
    <p:sldId id="260" r:id="rId17"/>
    <p:sldId id="261" r:id="rId18"/>
    <p:sldId id="262" r:id="rId19"/>
    <p:sldId id="263" r:id="rId20"/>
    <p:sldId id="264" r:id="rId21"/>
    <p:sldId id="265" r:id="rId22"/>
    <p:sldId id="322" r:id="rId23"/>
    <p:sldId id="334" r:id="rId24"/>
    <p:sldId id="324" r:id="rId25"/>
    <p:sldId id="326" r:id="rId26"/>
    <p:sldId id="328" r:id="rId27"/>
    <p:sldId id="330" r:id="rId28"/>
    <p:sldId id="332" r:id="rId29"/>
    <p:sldId id="336" r:id="rId30"/>
    <p:sldId id="270" r:id="rId31"/>
    <p:sldId id="338" r:id="rId32"/>
    <p:sldId id="340" r:id="rId33"/>
    <p:sldId id="267" r:id="rId34"/>
    <p:sldId id="268" r:id="rId35"/>
    <p:sldId id="266" r:id="rId36"/>
    <p:sldId id="271" r:id="rId37"/>
    <p:sldId id="343" r:id="rId38"/>
    <p:sldId id="310" r:id="rId39"/>
    <p:sldId id="306" r:id="rId40"/>
    <p:sldId id="308" r:id="rId41"/>
    <p:sldId id="312" r:id="rId42"/>
    <p:sldId id="314" r:id="rId43"/>
    <p:sldId id="316" r:id="rId44"/>
    <p:sldId id="320" r:id="rId45"/>
    <p:sldId id="318" r:id="rId46"/>
    <p:sldId id="276" r:id="rId47"/>
    <p:sldId id="280" r:id="rId48"/>
    <p:sldId id="282" r:id="rId49"/>
    <p:sldId id="284" r:id="rId50"/>
    <p:sldId id="286" r:id="rId51"/>
    <p:sldId id="288" r:id="rId52"/>
    <p:sldId id="278" r:id="rId53"/>
    <p:sldId id="290" r:id="rId54"/>
    <p:sldId id="294" r:id="rId55"/>
    <p:sldId id="298" r:id="rId56"/>
    <p:sldId id="296" r:id="rId57"/>
    <p:sldId id="302" r:id="rId58"/>
    <p:sldId id="300" r:id="rId59"/>
    <p:sldId id="269" r:id="rId60"/>
    <p:sldId id="292" r:id="rId61"/>
    <p:sldId id="304" r:id="rId62"/>
    <p:sldId id="272" r:id="rId63"/>
    <p:sldId id="273" r:id="rId64"/>
    <p:sldId id="274" r:id="rId65"/>
    <p:sldId id="34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vinash" initials="" lastIdx="0" clrIdx="0"/>
  <p:cmAuthor id="2" name="Pratim Dasmahapatra" initials="" lastIdx="0" clrIdx="1"/>
  <p:cmAuthor id="3" name="Nimesh Chandra" initials="" lastIdx="0" clrIdx="2"/>
  <p:cmAuthor id="4" name="ANISYAS RKAB" initials="" lastIdx="0"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commentAuthors" Target="commentAuthor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3"/>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33"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33"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13"/>
            <a:ext cx="2743200" cy="365125"/>
          </a:xfrm>
        </p:spPr>
        <p:txBody>
          <a:bodyPr/>
          <a:lstStyle/>
          <a:p>
            <a:fld id="{89C72E52-2B50-46F5-AE66-FDCE56082C74}" type="datetimeFigureOut">
              <a:rPr lang="en-US" smtClean="0"/>
              <a:t>08-Dec-15</a:t>
            </a:fld>
            <a:endParaRPr lang="en-US"/>
          </a:p>
        </p:txBody>
      </p:sp>
      <p:sp>
        <p:nvSpPr>
          <p:cNvPr id="5" name="Footer Placeholder 4"/>
          <p:cNvSpPr>
            <a:spLocks noGrp="1"/>
          </p:cNvSpPr>
          <p:nvPr>
            <p:ph type="ftr" sz="quarter" idx="11"/>
          </p:nvPr>
        </p:nvSpPr>
        <p:spPr>
          <a:xfrm>
            <a:off x="1876431" y="5410213"/>
            <a:ext cx="5124887" cy="365125"/>
          </a:xfrm>
        </p:spPr>
        <p:txBody>
          <a:bodyPr/>
          <a:lstStyle/>
          <a:p>
            <a:endParaRPr lang="en-US"/>
          </a:p>
        </p:txBody>
      </p:sp>
      <p:sp>
        <p:nvSpPr>
          <p:cNvPr id="6" name="Slide Number Placeholder 5"/>
          <p:cNvSpPr>
            <a:spLocks noGrp="1"/>
          </p:cNvSpPr>
          <p:nvPr>
            <p:ph type="sldNum" sz="quarter" idx="12"/>
          </p:nvPr>
        </p:nvSpPr>
        <p:spPr>
          <a:xfrm>
            <a:off x="9896920" y="5410211"/>
            <a:ext cx="771089" cy="365125"/>
          </a:xfrm>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497827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304676"/>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3" y="606426"/>
            <a:ext cx="9912355"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5"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C72E52-2B50-46F5-AE66-FDCE56082C74}" type="datetimeFigureOut">
              <a:rPr lang="en-US" smtClean="0"/>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102860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ACAFC-D582-4964-94FB-7F1B3EE4605E}" type="datetimeFigureOut">
              <a:rPr lang="en-US" smtClean="0"/>
              <a:pPr/>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36705404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ACAFC-D582-4964-94FB-7F1B3EE4605E}" type="datetimeFigureOut">
              <a:rPr lang="en-US" smtClean="0"/>
              <a:pPr/>
              <a:t>08-Dec-15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4748361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2644928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6800048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8823130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79336353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13423855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81876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42265228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878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7"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3" y="4419611"/>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C72E52-2B50-46F5-AE66-FDCE56082C74}" type="datetimeFigureOut">
              <a:rPr lang="en-US" smtClean="0"/>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2449622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01383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81844000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944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422386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627650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077981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6076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8494336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93321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748166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2"/>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5"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3" y="4309919"/>
            <a:ext cx="9906003"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C72E52-2B50-46F5-AE66-FDCE56082C74}" type="datetimeFigureOut">
              <a:rPr lang="en-US" smtClean="0"/>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72FE72-E251-4DE4-8C59-29B1FBB9F9CC}"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1"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23911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54233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931257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7044094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9594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7277658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600230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070505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097731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DD5FE9-7BA6-4ACD-A39E-C70A63B5D49D}" type="datetimeFigureOut">
              <a:rPr lang="en-US" smtClean="0"/>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9821-ED10-4039-A0F2-867A49D7C532}" type="slidenum">
              <a:rPr lang="en-US" smtClean="0"/>
              <a:t>‹#›</a:t>
            </a:fld>
            <a:endParaRPr lang="en-US"/>
          </a:p>
        </p:txBody>
      </p:sp>
    </p:spTree>
    <p:extLst>
      <p:ext uri="{BB962C8B-B14F-4D97-AF65-F5344CB8AC3E}">
        <p14:creationId xmlns:p14="http://schemas.microsoft.com/office/powerpoint/2010/main" val="194245316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DD5FE9-7BA6-4ACD-A39E-C70A63B5D49D}" type="datetimeFigureOut">
              <a:rPr lang="en-US" smtClean="0"/>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9821-ED10-4039-A0F2-867A49D7C532}" type="slidenum">
              <a:rPr lang="en-US" smtClean="0"/>
              <a:t>‹#›</a:t>
            </a:fld>
            <a:endParaRPr lang="en-US"/>
          </a:p>
        </p:txBody>
      </p:sp>
    </p:spTree>
    <p:extLst>
      <p:ext uri="{BB962C8B-B14F-4D97-AF65-F5344CB8AC3E}">
        <p14:creationId xmlns:p14="http://schemas.microsoft.com/office/powerpoint/2010/main" val="928413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8" y="2134053"/>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72"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C72E52-2B50-46F5-AE66-FDCE56082C74}" type="datetimeFigureOut">
              <a:rPr lang="en-US" smtClean="0"/>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2352815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DD5FE9-7BA6-4ACD-A39E-C70A63B5D49D}" type="datetimeFigureOut">
              <a:rPr lang="en-US" smtClean="0"/>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9821-ED10-4039-A0F2-867A49D7C532}" type="slidenum">
              <a:rPr lang="en-US" smtClean="0"/>
              <a:t>‹#›</a:t>
            </a:fld>
            <a:endParaRPr lang="en-US"/>
          </a:p>
        </p:txBody>
      </p:sp>
    </p:spTree>
    <p:extLst>
      <p:ext uri="{BB962C8B-B14F-4D97-AF65-F5344CB8AC3E}">
        <p14:creationId xmlns:p14="http://schemas.microsoft.com/office/powerpoint/2010/main" val="404899004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DD5FE9-7BA6-4ACD-A39E-C70A63B5D49D}" type="datetimeFigureOut">
              <a:rPr lang="en-US" smtClean="0"/>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9821-ED10-4039-A0F2-867A49D7C532}" type="slidenum">
              <a:rPr lang="en-US" smtClean="0"/>
              <a:t>‹#›</a:t>
            </a:fld>
            <a:endParaRPr lang="en-US"/>
          </a:p>
        </p:txBody>
      </p:sp>
    </p:spTree>
    <p:extLst>
      <p:ext uri="{BB962C8B-B14F-4D97-AF65-F5344CB8AC3E}">
        <p14:creationId xmlns:p14="http://schemas.microsoft.com/office/powerpoint/2010/main" val="175498776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DD5FE9-7BA6-4ACD-A39E-C70A63B5D49D}" type="datetimeFigureOut">
              <a:rPr lang="en-US" smtClean="0"/>
              <a:t>08-Dec-15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349821-ED10-4039-A0F2-867A49D7C532}" type="slidenum">
              <a:rPr lang="en-US" smtClean="0"/>
              <a:t>‹#›</a:t>
            </a:fld>
            <a:endParaRPr lang="en-US"/>
          </a:p>
        </p:txBody>
      </p:sp>
    </p:spTree>
    <p:extLst>
      <p:ext uri="{BB962C8B-B14F-4D97-AF65-F5344CB8AC3E}">
        <p14:creationId xmlns:p14="http://schemas.microsoft.com/office/powerpoint/2010/main" val="273282634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DD5FE9-7BA6-4ACD-A39E-C70A63B5D49D}" type="datetimeFigureOut">
              <a:rPr lang="en-US" smtClean="0"/>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349821-ED10-4039-A0F2-867A49D7C532}" type="slidenum">
              <a:rPr lang="en-US" smtClean="0"/>
              <a:t>‹#›</a:t>
            </a:fld>
            <a:endParaRPr lang="en-US"/>
          </a:p>
        </p:txBody>
      </p:sp>
    </p:spTree>
    <p:extLst>
      <p:ext uri="{BB962C8B-B14F-4D97-AF65-F5344CB8AC3E}">
        <p14:creationId xmlns:p14="http://schemas.microsoft.com/office/powerpoint/2010/main" val="289011279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DD5FE9-7BA6-4ACD-A39E-C70A63B5D49D}" type="datetimeFigureOut">
              <a:rPr lang="en-US" smtClean="0"/>
              <a:t>08-Dec-15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349821-ED10-4039-A0F2-867A49D7C532}" type="slidenum">
              <a:rPr lang="en-US" smtClean="0"/>
              <a:t>‹#›</a:t>
            </a:fld>
            <a:endParaRPr lang="en-US"/>
          </a:p>
        </p:txBody>
      </p:sp>
    </p:spTree>
    <p:extLst>
      <p:ext uri="{BB962C8B-B14F-4D97-AF65-F5344CB8AC3E}">
        <p14:creationId xmlns:p14="http://schemas.microsoft.com/office/powerpoint/2010/main" val="386918983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DD5FE9-7BA6-4ACD-A39E-C70A63B5D49D}" type="datetimeFigureOut">
              <a:rPr lang="en-US" smtClean="0"/>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9821-ED10-4039-A0F2-867A49D7C532}" type="slidenum">
              <a:rPr lang="en-US" smtClean="0"/>
              <a:t>‹#›</a:t>
            </a:fld>
            <a:endParaRPr lang="en-US"/>
          </a:p>
        </p:txBody>
      </p:sp>
    </p:spTree>
    <p:extLst>
      <p:ext uri="{BB962C8B-B14F-4D97-AF65-F5344CB8AC3E}">
        <p14:creationId xmlns:p14="http://schemas.microsoft.com/office/powerpoint/2010/main" val="44075627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DD5FE9-7BA6-4ACD-A39E-C70A63B5D49D}" type="datetimeFigureOut">
              <a:rPr lang="en-US" smtClean="0"/>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349821-ED10-4039-A0F2-867A49D7C532}" type="slidenum">
              <a:rPr lang="en-US" smtClean="0"/>
              <a:t>‹#›</a:t>
            </a:fld>
            <a:endParaRPr lang="en-US"/>
          </a:p>
        </p:txBody>
      </p:sp>
    </p:spTree>
    <p:extLst>
      <p:ext uri="{BB962C8B-B14F-4D97-AF65-F5344CB8AC3E}">
        <p14:creationId xmlns:p14="http://schemas.microsoft.com/office/powerpoint/2010/main" val="2113800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DD5FE9-7BA6-4ACD-A39E-C70A63B5D49D}" type="datetimeFigureOut">
              <a:rPr lang="en-US" smtClean="0"/>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9821-ED10-4039-A0F2-867A49D7C532}" type="slidenum">
              <a:rPr lang="en-US" smtClean="0"/>
              <a:t>‹#›</a:t>
            </a:fld>
            <a:endParaRPr lang="en-US"/>
          </a:p>
        </p:txBody>
      </p:sp>
    </p:spTree>
    <p:extLst>
      <p:ext uri="{BB962C8B-B14F-4D97-AF65-F5344CB8AC3E}">
        <p14:creationId xmlns:p14="http://schemas.microsoft.com/office/powerpoint/2010/main" val="46197447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DD5FE9-7BA6-4ACD-A39E-C70A63B5D49D}" type="datetimeFigureOut">
              <a:rPr lang="en-US" smtClean="0"/>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349821-ED10-4039-A0F2-867A49D7C532}" type="slidenum">
              <a:rPr lang="en-US" smtClean="0"/>
              <a:t>‹#›</a:t>
            </a:fld>
            <a:endParaRPr lang="en-US"/>
          </a:p>
        </p:txBody>
      </p:sp>
    </p:spTree>
    <p:extLst>
      <p:ext uri="{BB962C8B-B14F-4D97-AF65-F5344CB8AC3E}">
        <p14:creationId xmlns:p14="http://schemas.microsoft.com/office/powerpoint/2010/main" val="2710592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21" y="609600"/>
            <a:ext cx="9905999"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2"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26"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74"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21" y="3363435"/>
            <a:ext cx="3195831"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3"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3"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9C72E52-2B50-46F5-AE66-FDCE56082C74}" type="datetimeFigureOut">
              <a:rPr lang="en-US" smtClean="0"/>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2092251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9"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70"/>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5"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8"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50"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3" y="4980866"/>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9C72E52-2B50-46F5-AE66-FDCE56082C74}" type="datetimeFigureOut">
              <a:rPr lang="en-US" smtClean="0"/>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3520757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C72E52-2B50-46F5-AE66-FDCE56082C74}" type="datetimeFigureOut">
              <a:rPr lang="en-US" smtClean="0"/>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3780321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1" y="609611"/>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7" y="609611"/>
            <a:ext cx="7748591"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C72E52-2B50-46F5-AE66-FDCE56082C74}" type="datetimeFigureOut">
              <a:rPr lang="en-US" smtClean="0"/>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2780615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696018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9096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C72E52-2B50-46F5-AE66-FDCE56082C74}" type="datetimeFigureOut">
              <a:rPr lang="en-US" smtClean="0"/>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2151484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684742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9539053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ACAFC-D582-4964-94FB-7F1B3EE4605E}" type="datetimeFigureOut">
              <a:rPr lang="en-US" smtClean="0"/>
              <a:pPr/>
              <a:t>08-Dec-15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1419720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ACAFC-D582-4964-94FB-7F1B3EE4605E}" type="datetimeFigureOut">
              <a:rPr lang="en-US" smtClean="0"/>
              <a:pPr/>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5592310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ACAFC-D582-4964-94FB-7F1B3EE4605E}" type="datetimeFigureOut">
              <a:rPr lang="en-US" smtClean="0"/>
              <a:pPr/>
              <a:t>08-Dec-15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2908853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5254817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114019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1943465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0043912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38429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38"/>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C72E52-2B50-46F5-AE66-FDCE56082C74}" type="datetimeFigureOut">
              <a:rPr lang="en-US" smtClean="0"/>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156000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1806728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5097808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835663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ACAFC-D582-4964-94FB-7F1B3EE4605E}" type="datetimeFigureOut">
              <a:rPr lang="en-US" smtClean="0"/>
              <a:pPr/>
              <a:t>08-Dec-15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7619813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ACAFC-D582-4964-94FB-7F1B3EE4605E}" type="datetimeFigureOut">
              <a:rPr lang="en-US" smtClean="0"/>
              <a:pPr/>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7313662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ACAFC-D582-4964-94FB-7F1B3EE4605E}" type="datetimeFigureOut">
              <a:rPr lang="en-US" smtClean="0"/>
              <a:pPr/>
              <a:t>08-Dec-15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9713458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1380540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350200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3055163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426136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1"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9C72E52-2B50-46F5-AE66-FDCE56082C74}" type="datetimeFigureOut">
              <a:rPr lang="en-US" smtClean="0"/>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4099363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4190442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4125774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7947717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6993353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ACAFC-D582-4964-94FB-7F1B3EE4605E}" type="datetimeFigureOut">
              <a:rPr lang="en-US" smtClean="0"/>
              <a:pPr/>
              <a:t>08-Dec-15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3624844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ACAFC-D582-4964-94FB-7F1B3EE4605E}" type="datetimeFigureOut">
              <a:rPr lang="en-US" smtClean="0"/>
              <a:pPr/>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1568088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ACAFC-D582-4964-94FB-7F1B3EE4605E}" type="datetimeFigureOut">
              <a:rPr lang="en-US" smtClean="0"/>
              <a:pPr/>
              <a:t>08-Dec-15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9734476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5668315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0256327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37075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38"/>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27"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8" y="3073409"/>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9" y="2249485"/>
            <a:ext cx="464660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3073409"/>
            <a:ext cx="487521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C72E52-2B50-46F5-AE66-FDCE56082C74}" type="datetimeFigureOut">
              <a:rPr lang="en-US" smtClean="0"/>
              <a:t>08-Dec-15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1885178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2166256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5461522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0987648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8199178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6375155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ACAFC-D582-4964-94FB-7F1B3EE4605E}" type="datetimeFigureOut">
              <a:rPr lang="en-US" smtClean="0"/>
              <a:pPr/>
              <a:t>08-Dec-15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0952381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ACAFC-D582-4964-94FB-7F1B3EE4605E}" type="datetimeFigureOut">
              <a:rPr lang="en-US" smtClean="0"/>
              <a:pPr/>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8132350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ACAFC-D582-4964-94FB-7F1B3EE4605E}" type="datetimeFigureOut">
              <a:rPr lang="en-US" smtClean="0"/>
              <a:pPr/>
              <a:t>08-Dec-15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0491549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2862274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486112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9C72E52-2B50-46F5-AE66-FDCE56082C74}" type="datetimeFigureOut">
              <a:rPr lang="en-US" smtClean="0"/>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2844858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9843337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507420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41016086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41729661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5901004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6524035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ACAFC-D582-4964-94FB-7F1B3EE4605E}" type="datetimeFigureOut">
              <a:rPr lang="en-US" smtClean="0"/>
              <a:pPr/>
              <a:t>08-Dec-15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1812822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ACAFC-D582-4964-94FB-7F1B3EE4605E}" type="datetimeFigureOut">
              <a:rPr lang="en-US" smtClean="0"/>
              <a:pPr/>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2031892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ACAFC-D582-4964-94FB-7F1B3EE4605E}" type="datetimeFigureOut">
              <a:rPr lang="en-US" smtClean="0"/>
              <a:pPr/>
              <a:t>08-Dec-15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7543166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899460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C72E52-2B50-46F5-AE66-FDCE56082C74}" type="datetimeFigureOut">
              <a:rPr lang="en-US" smtClean="0"/>
              <a:t>08-Dec-15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485941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2243914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408971774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1523430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8215625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5768377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0185070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5518363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ACAFC-D582-4964-94FB-7F1B3EE4605E}" type="datetimeFigureOut">
              <a:rPr lang="en-US" smtClean="0"/>
              <a:pPr/>
              <a:t>08-Dec-15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9924661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ACAFC-D582-4964-94FB-7F1B3EE4605E}" type="datetimeFigureOut">
              <a:rPr lang="en-US" smtClean="0"/>
              <a:pPr/>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992706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ACAFC-D582-4964-94FB-7F1B3EE4605E}" type="datetimeFigureOut">
              <a:rPr lang="en-US" smtClean="0"/>
              <a:pPr/>
              <a:t>08-Dec-15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46081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8"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8"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8"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C72E52-2B50-46F5-AE66-FDCE56082C74}" type="datetimeFigureOut">
              <a:rPr lang="en-US" smtClean="0"/>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2228426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5822294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4290476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7727143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91367331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0456355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1111288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0755547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56357683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ACAFC-D582-4964-94FB-7F1B3EE4605E}" type="datetimeFigureOut">
              <a:rPr lang="en-US" smtClean="0"/>
              <a:pPr/>
              <a:t>08-Dec-15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7939556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1ACAFC-D582-4964-94FB-7F1B3EE4605E}" type="datetimeFigureOut">
              <a:rPr lang="en-US" smtClean="0"/>
              <a:pPr/>
              <a:t>08-Dec-15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574719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4"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13"/>
            <a:ext cx="3666691"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2"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C72E52-2B50-46F5-AE66-FDCE56082C74}" type="datetimeFigureOut">
              <a:rPr lang="en-US" smtClean="0"/>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72FE72-E251-4DE4-8C59-29B1FBB9F9CC}" type="slidenum">
              <a:rPr lang="en-US" smtClean="0"/>
              <a:t>‹#›</a:t>
            </a:fld>
            <a:endParaRPr lang="en-US"/>
          </a:p>
        </p:txBody>
      </p:sp>
    </p:spTree>
    <p:extLst>
      <p:ext uri="{BB962C8B-B14F-4D97-AF65-F5344CB8AC3E}">
        <p14:creationId xmlns:p14="http://schemas.microsoft.com/office/powerpoint/2010/main" val="31273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1ACAFC-D582-4964-94FB-7F1B3EE4605E}" type="datetimeFigureOut">
              <a:rPr lang="en-US" smtClean="0"/>
              <a:pPr/>
              <a:t>08-Dec-15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2513700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0814000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7673364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79384827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0047079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15663302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0566183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1ACAFC-D582-4964-94FB-7F1B3EE4605E}" type="datetimeFigureOut">
              <a:rPr lang="en-US" smtClean="0"/>
              <a:pPr/>
              <a:t>08-Dec-15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23976561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1ACAFC-D582-4964-94FB-7F1B3EE4605E}" type="datetimeFigureOut">
              <a:rPr lang="en-US" smtClean="0"/>
              <a:pPr/>
              <a:t>08-Dec-15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128505897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1ACAFC-D582-4964-94FB-7F1B3EE4605E}" type="datetimeFigureOut">
              <a:rPr lang="en-US" smtClean="0"/>
              <a:pPr/>
              <a:t>08-Dec-15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65E18D-E875-4CB4-813E-3625AFDA36C7}" type="slidenum">
              <a:rPr lang="en-US" smtClean="0"/>
              <a:pPr/>
              <a:t>‹#›</a:t>
            </a:fld>
            <a:endParaRPr lang="en-US"/>
          </a:p>
        </p:txBody>
      </p:sp>
    </p:spTree>
    <p:extLst>
      <p:ext uri="{BB962C8B-B14F-4D97-AF65-F5344CB8AC3E}">
        <p14:creationId xmlns:p14="http://schemas.microsoft.com/office/powerpoint/2010/main" val="3046007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3.jpe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10.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image" Target="../media/image3.jpe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11.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12.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8.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9.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3"/>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21" y="618518"/>
            <a:ext cx="99059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21"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88"/>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9C72E52-2B50-46F5-AE66-FDCE56082C74}" type="datetimeFigureOut">
              <a:rPr lang="en-US" smtClean="0"/>
              <a:t>08-Dec-15</a:t>
            </a:fld>
            <a:endParaRPr lang="en-US"/>
          </a:p>
        </p:txBody>
      </p:sp>
      <p:sp>
        <p:nvSpPr>
          <p:cNvPr id="5" name="Footer Placeholder 4"/>
          <p:cNvSpPr>
            <a:spLocks noGrp="1"/>
          </p:cNvSpPr>
          <p:nvPr>
            <p:ph type="ftr" sz="quarter" idx="3"/>
          </p:nvPr>
        </p:nvSpPr>
        <p:spPr>
          <a:xfrm>
            <a:off x="1141412" y="5883287"/>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9" y="5883286"/>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C72FE72-E251-4DE4-8C59-29B1FBB9F9CC}" type="slidenum">
              <a:rPr lang="en-US" smtClean="0"/>
              <a:t>‹#›</a:t>
            </a:fld>
            <a:endParaRPr lang="en-US"/>
          </a:p>
        </p:txBody>
      </p:sp>
    </p:spTree>
    <p:extLst>
      <p:ext uri="{BB962C8B-B14F-4D97-AF65-F5344CB8AC3E}">
        <p14:creationId xmlns:p14="http://schemas.microsoft.com/office/powerpoint/2010/main" val="10917511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1711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941149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DD5FE9-7BA6-4ACD-A39E-C70A63B5D49D}" type="datetimeFigureOut">
              <a:rPr lang="en-US" smtClean="0"/>
              <a:t>08-Dec-15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49821-ED10-4039-A0F2-867A49D7C532}" type="slidenum">
              <a:rPr lang="en-US" smtClean="0"/>
              <a:t>‹#›</a:t>
            </a:fld>
            <a:endParaRPr lang="en-US"/>
          </a:p>
        </p:txBody>
      </p:sp>
    </p:spTree>
    <p:extLst>
      <p:ext uri="{BB962C8B-B14F-4D97-AF65-F5344CB8AC3E}">
        <p14:creationId xmlns:p14="http://schemas.microsoft.com/office/powerpoint/2010/main" val="114475874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ACAFC-D582-4964-94FB-7F1B3EE4605E}" type="datetimeFigureOut">
              <a:rPr lang="en-US" smtClean="0"/>
              <a:pPr/>
              <a:t>08-Dec-15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5E18D-E875-4CB4-813E-3625AFDA36C7}" type="slidenum">
              <a:rPr lang="en-US" smtClean="0"/>
              <a:pPr/>
              <a:t>‹#›</a:t>
            </a:fld>
            <a:endParaRPr lang="en-US"/>
          </a:p>
        </p:txBody>
      </p:sp>
    </p:spTree>
    <p:extLst>
      <p:ext uri="{BB962C8B-B14F-4D97-AF65-F5344CB8AC3E}">
        <p14:creationId xmlns:p14="http://schemas.microsoft.com/office/powerpoint/2010/main" val="14363283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ACAFC-D582-4964-94FB-7F1B3EE4605E}" type="datetimeFigureOut">
              <a:rPr lang="en-US" smtClean="0"/>
              <a:pPr/>
              <a:t>08-Dec-15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5E18D-E875-4CB4-813E-3625AFDA36C7}" type="slidenum">
              <a:rPr lang="en-US" smtClean="0"/>
              <a:pPr/>
              <a:t>‹#›</a:t>
            </a:fld>
            <a:endParaRPr lang="en-US"/>
          </a:p>
        </p:txBody>
      </p:sp>
    </p:spTree>
    <p:extLst>
      <p:ext uri="{BB962C8B-B14F-4D97-AF65-F5344CB8AC3E}">
        <p14:creationId xmlns:p14="http://schemas.microsoft.com/office/powerpoint/2010/main" val="186115816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ACAFC-D582-4964-94FB-7F1B3EE4605E}" type="datetimeFigureOut">
              <a:rPr lang="en-US" smtClean="0"/>
              <a:pPr/>
              <a:t>08-Dec-15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5E18D-E875-4CB4-813E-3625AFDA36C7}" type="slidenum">
              <a:rPr lang="en-US" smtClean="0"/>
              <a:pPr/>
              <a:t>‹#›</a:t>
            </a:fld>
            <a:endParaRPr lang="en-US"/>
          </a:p>
        </p:txBody>
      </p:sp>
    </p:spTree>
    <p:extLst>
      <p:ext uri="{BB962C8B-B14F-4D97-AF65-F5344CB8AC3E}">
        <p14:creationId xmlns:p14="http://schemas.microsoft.com/office/powerpoint/2010/main" val="30739630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ACAFC-D582-4964-94FB-7F1B3EE4605E}" type="datetimeFigureOut">
              <a:rPr lang="en-US" smtClean="0"/>
              <a:pPr/>
              <a:t>08-Dec-15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5E18D-E875-4CB4-813E-3625AFDA36C7}" type="slidenum">
              <a:rPr lang="en-US" smtClean="0"/>
              <a:pPr/>
              <a:t>‹#›</a:t>
            </a:fld>
            <a:endParaRPr lang="en-US"/>
          </a:p>
        </p:txBody>
      </p:sp>
    </p:spTree>
    <p:extLst>
      <p:ext uri="{BB962C8B-B14F-4D97-AF65-F5344CB8AC3E}">
        <p14:creationId xmlns:p14="http://schemas.microsoft.com/office/powerpoint/2010/main" val="229044059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ACAFC-D582-4964-94FB-7F1B3EE4605E}" type="datetimeFigureOut">
              <a:rPr lang="en-US" smtClean="0"/>
              <a:pPr/>
              <a:t>08-Dec-15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5E18D-E875-4CB4-813E-3625AFDA36C7}" type="slidenum">
              <a:rPr lang="en-US" smtClean="0"/>
              <a:pPr/>
              <a:t>‹#›</a:t>
            </a:fld>
            <a:endParaRPr lang="en-US"/>
          </a:p>
        </p:txBody>
      </p:sp>
    </p:spTree>
    <p:extLst>
      <p:ext uri="{BB962C8B-B14F-4D97-AF65-F5344CB8AC3E}">
        <p14:creationId xmlns:p14="http://schemas.microsoft.com/office/powerpoint/2010/main" val="106416686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ACAFC-D582-4964-94FB-7F1B3EE4605E}" type="datetimeFigureOut">
              <a:rPr lang="en-US" smtClean="0"/>
              <a:pPr/>
              <a:t>08-Dec-15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5E18D-E875-4CB4-813E-3625AFDA36C7}" type="slidenum">
              <a:rPr lang="en-US" smtClean="0"/>
              <a:pPr/>
              <a:t>‹#›</a:t>
            </a:fld>
            <a:endParaRPr lang="en-US"/>
          </a:p>
        </p:txBody>
      </p:sp>
    </p:spTree>
    <p:extLst>
      <p:ext uri="{BB962C8B-B14F-4D97-AF65-F5344CB8AC3E}">
        <p14:creationId xmlns:p14="http://schemas.microsoft.com/office/powerpoint/2010/main" val="166078461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ACAFC-D582-4964-94FB-7F1B3EE4605E}" type="datetimeFigureOut">
              <a:rPr lang="en-US" smtClean="0"/>
              <a:pPr/>
              <a:t>08-Dec-15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5E18D-E875-4CB4-813E-3625AFDA36C7}" type="slidenum">
              <a:rPr lang="en-US" smtClean="0"/>
              <a:pPr/>
              <a:t>‹#›</a:t>
            </a:fld>
            <a:endParaRPr lang="en-US"/>
          </a:p>
        </p:txBody>
      </p:sp>
    </p:spTree>
    <p:extLst>
      <p:ext uri="{BB962C8B-B14F-4D97-AF65-F5344CB8AC3E}">
        <p14:creationId xmlns:p14="http://schemas.microsoft.com/office/powerpoint/2010/main" val="322377093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ACAFC-D582-4964-94FB-7F1B3EE4605E}" type="datetimeFigureOut">
              <a:rPr lang="en-US" smtClean="0"/>
              <a:pPr/>
              <a:t>08-Dec-15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5E18D-E875-4CB4-813E-3625AFDA36C7}" type="slidenum">
              <a:rPr lang="en-US" smtClean="0"/>
              <a:pPr/>
              <a:t>‹#›</a:t>
            </a:fld>
            <a:endParaRPr lang="en-US"/>
          </a:p>
        </p:txBody>
      </p:sp>
    </p:spTree>
    <p:extLst>
      <p:ext uri="{BB962C8B-B14F-4D97-AF65-F5344CB8AC3E}">
        <p14:creationId xmlns:p14="http://schemas.microsoft.com/office/powerpoint/2010/main" val="68712052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28.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1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11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4.jpeg"/><Relationship Id="rId1" Type="http://schemas.openxmlformats.org/officeDocument/2006/relationships/slideLayout" Target="../slideLayouts/slideLayout112.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2.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29.jpeg"/><Relationship Id="rId1" Type="http://schemas.openxmlformats.org/officeDocument/2006/relationships/slideLayout" Target="../slideLayouts/slideLayout11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0.jpeg"/><Relationship Id="rId1" Type="http://schemas.openxmlformats.org/officeDocument/2006/relationships/slideLayout" Target="../slideLayouts/slideLayout112.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34.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1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jpeg"/><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Layout" Target="../slideLayouts/slideLayout112.xml"/><Relationship Id="rId4" Type="http://schemas.openxmlformats.org/officeDocument/2006/relationships/image" Target="../media/image44.jpg"/></Relationships>
</file>

<file path=ppt/slides/_rels/slide2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12.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8.jpeg"/><Relationship Id="rId1" Type="http://schemas.openxmlformats.org/officeDocument/2006/relationships/slideLayout" Target="../slideLayouts/slideLayout112.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11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0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jpe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5.jp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6.jpg"/><Relationship Id="rId1" Type="http://schemas.openxmlformats.org/officeDocument/2006/relationships/slideLayout" Target="../slideLayouts/slideLayout134.xml"/><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jpg"/><Relationship Id="rId7" Type="http://schemas.openxmlformats.org/officeDocument/2006/relationships/image" Target="../media/image74.jpg"/><Relationship Id="rId2" Type="http://schemas.openxmlformats.org/officeDocument/2006/relationships/image" Target="../media/image69.jp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34.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4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44.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34.xml"/><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34.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4.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4.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g"/><Relationship Id="rId1" Type="http://schemas.openxmlformats.org/officeDocument/2006/relationships/slideLayout" Target="../slideLayouts/slideLayout13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1000"/>
            <a:lum/>
          </a:blip>
          <a:srcRect/>
          <a:stretch>
            <a:fillRect t="-17000" b="-17000"/>
          </a:stretch>
        </a:blipFill>
        <a:effectLst/>
      </p:bgPr>
    </p:bg>
    <p:spTree>
      <p:nvGrpSpPr>
        <p:cNvPr id="1" name=""/>
        <p:cNvGrpSpPr/>
        <p:nvPr/>
      </p:nvGrpSpPr>
      <p:grpSpPr>
        <a:xfrm>
          <a:off x="0" y="0"/>
          <a:ext cx="0" cy="0"/>
          <a:chOff x="0" y="0"/>
          <a:chExt cx="0" cy="0"/>
        </a:xfrm>
      </p:grpSpPr>
      <p:pic>
        <p:nvPicPr>
          <p:cNvPr id="205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774" y="40518"/>
            <a:ext cx="3288566" cy="2966598"/>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2"/>
          <p:cNvSpPr txBox="1">
            <a:spLocks noChangeArrowheads="1"/>
          </p:cNvSpPr>
          <p:nvPr/>
        </p:nvSpPr>
        <p:spPr bwMode="auto">
          <a:xfrm>
            <a:off x="3146543" y="2851859"/>
            <a:ext cx="5915025" cy="533400"/>
          </a:xfrm>
          <a:prstGeom prst="rect">
            <a:avLst/>
          </a:prstGeom>
          <a:solidFill>
            <a:srgbClr val="FFFFFF"/>
          </a:solidFill>
          <a:ln w="19050">
            <a:solidFill>
              <a:schemeClr val="tx1"/>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400" b="1" dirty="0">
                <a:solidFill>
                  <a:srgbClr val="002060"/>
                </a:solidFill>
                <a:effectLst/>
                <a:latin typeface="Engravers MT" panose="02090707080505020304" pitchFamily="18" charset="0"/>
                <a:ea typeface="Adobe Fan Heiti Std B" panose="020B0700000000000000" pitchFamily="34" charset="-128"/>
                <a:cs typeface="Times New Roman" panose="02020603050405020304" pitchFamily="18" charset="0"/>
              </a:rPr>
              <a:t>DEPARTMENT OF ELECTRONICS AND TELECOMMUNICATION ENGINEERING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2"/>
          <p:cNvSpPr txBox="1">
            <a:spLocks noChangeArrowheads="1"/>
          </p:cNvSpPr>
          <p:nvPr/>
        </p:nvSpPr>
        <p:spPr bwMode="auto">
          <a:xfrm>
            <a:off x="1167619" y="4728553"/>
            <a:ext cx="9889588" cy="203805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1500" b="1" u="sng" dirty="0">
                <a:effectLst/>
                <a:latin typeface="Engravers MT" panose="02090707080505020304" pitchFamily="18" charset="0"/>
                <a:ea typeface="Calibri" panose="020F0502020204030204" pitchFamily="34" charset="0"/>
                <a:cs typeface="Times New Roman" panose="02020603050405020304" pitchFamily="18" charset="0"/>
              </a:rPr>
              <a:t>The Project is DEVELOPED By: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b="1" dirty="0" err="1">
                <a:effectLst/>
                <a:latin typeface="Times New Roman" panose="02020603050405020304" pitchFamily="18" charset="0"/>
                <a:ea typeface="Calibri" panose="020F0502020204030204" pitchFamily="34" charset="0"/>
                <a:cs typeface="Times New Roman" panose="02020603050405020304" pitchFamily="18" charset="0"/>
              </a:rPr>
              <a:t>Agniban</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err="1">
                <a:effectLst/>
                <a:latin typeface="Times New Roman" panose="02020603050405020304" pitchFamily="18" charset="0"/>
                <a:ea typeface="Calibri" panose="020F0502020204030204" pitchFamily="34" charset="0"/>
                <a:cs typeface="Times New Roman" panose="02020603050405020304" pitchFamily="18" charset="0"/>
              </a:rPr>
              <a:t>Goswami</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smtClean="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Exam </a:t>
            </a:r>
            <a:r>
              <a:rPr lang="en-US"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Roll No. </a:t>
            </a:r>
            <a:r>
              <a:rPr lang="en-US" sz="1600" b="1" dirty="0">
                <a:solidFill>
                  <a:srgbClr val="800000"/>
                </a:solidFill>
                <a:effectLst/>
                <a:latin typeface="Times New Roman" panose="02020603050405020304" pitchFamily="18" charset="0"/>
                <a:ea typeface="Calibri" panose="020F0502020204030204" pitchFamily="34" charset="0"/>
                <a:cs typeface="Times New Roman" panose="02020603050405020304" pitchFamily="18" charset="0"/>
              </a:rPr>
              <a:t>510714009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b="1" dirty="0" err="1">
                <a:effectLst/>
                <a:latin typeface="Times New Roman" panose="02020603050405020304" pitchFamily="18" charset="0"/>
                <a:ea typeface="Calibri" panose="020F0502020204030204" pitchFamily="34" charset="0"/>
                <a:cs typeface="Times New Roman" panose="02020603050405020304" pitchFamily="18" charset="0"/>
              </a:rPr>
              <a:t>Sarthak</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err="1">
                <a:effectLst/>
                <a:latin typeface="Times New Roman" panose="02020603050405020304" pitchFamily="18" charset="0"/>
                <a:ea typeface="Calibri" panose="020F0502020204030204" pitchFamily="34" charset="0"/>
                <a:cs typeface="Times New Roman" panose="02020603050405020304" pitchFamily="18" charset="0"/>
              </a:rPr>
              <a:t>Shekhar</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Roy Paul	</a:t>
            </a:r>
            <a:r>
              <a:rPr lang="en-US" sz="1600" b="1"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smtClean="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Exam </a:t>
            </a:r>
            <a:r>
              <a:rPr lang="en-US"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Roll No. </a:t>
            </a:r>
            <a:r>
              <a:rPr lang="en-US" sz="1600" b="1" dirty="0">
                <a:solidFill>
                  <a:srgbClr val="800000"/>
                </a:solidFill>
                <a:effectLst/>
                <a:latin typeface="Times New Roman" panose="02020603050405020304" pitchFamily="18" charset="0"/>
                <a:ea typeface="Calibri" panose="020F0502020204030204" pitchFamily="34" charset="0"/>
                <a:cs typeface="Times New Roman" panose="02020603050405020304" pitchFamily="18" charset="0"/>
              </a:rPr>
              <a:t>510714010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b="1" dirty="0" err="1">
                <a:effectLst/>
                <a:latin typeface="Times New Roman" panose="02020603050405020304" pitchFamily="18" charset="0"/>
                <a:ea typeface="Calibri" panose="020F0502020204030204" pitchFamily="34" charset="0"/>
                <a:cs typeface="Times New Roman" panose="02020603050405020304" pitchFamily="18" charset="0"/>
              </a:rPr>
              <a:t>Pratim</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err="1">
                <a:effectLst/>
                <a:latin typeface="Times New Roman" panose="02020603050405020304" pitchFamily="18" charset="0"/>
                <a:ea typeface="Calibri" panose="020F0502020204030204" pitchFamily="34" charset="0"/>
                <a:cs typeface="Times New Roman" panose="02020603050405020304" pitchFamily="18" charset="0"/>
              </a:rPr>
              <a:t>Dasmahapatra</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latin typeface="Times New Roman" panose="02020603050405020304" pitchFamily="18" charset="0"/>
                <a:ea typeface="Calibri" panose="020F0502020204030204" pitchFamily="34" charset="0"/>
                <a:cs typeface="Times New Roman" panose="02020603050405020304" pitchFamily="18" charset="0"/>
              </a:rPr>
              <a:t> </a:t>
            </a:r>
            <a:r>
              <a:rPr lang="en-US" sz="16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US" sz="1600" b="1" dirty="0" smtClean="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Exam </a:t>
            </a:r>
            <a:r>
              <a:rPr lang="en-US"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Roll No. </a:t>
            </a:r>
            <a:r>
              <a:rPr lang="en-US" sz="1600" b="1" dirty="0" smtClean="0">
                <a:solidFill>
                  <a:srgbClr val="800000"/>
                </a:solidFill>
                <a:effectLst/>
                <a:latin typeface="Times New Roman" panose="02020603050405020304" pitchFamily="18" charset="0"/>
                <a:ea typeface="Calibri" panose="020F0502020204030204" pitchFamily="34" charset="0"/>
                <a:cs typeface="Times New Roman" panose="02020603050405020304" pitchFamily="18" charset="0"/>
              </a:rPr>
              <a:t>510714012</a:t>
            </a:r>
          </a:p>
          <a:p>
            <a:pPr marL="342900" marR="0" lvl="0" indent="-342900">
              <a:lnSpc>
                <a:spcPct val="107000"/>
              </a:lnSpc>
              <a:spcBef>
                <a:spcPts val="0"/>
              </a:spcBef>
              <a:spcAft>
                <a:spcPts val="0"/>
              </a:spcAft>
              <a:buFont typeface="Symbol" panose="05050102010706020507" pitchFamily="18" charset="2"/>
              <a:buChar cha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gn="ctr">
              <a:lnSpc>
                <a:spcPct val="107000"/>
              </a:lnSpc>
              <a:spcBef>
                <a:spcPts val="0"/>
              </a:spcBef>
              <a:spcAft>
                <a:spcPts val="800"/>
              </a:spcAft>
            </a:pPr>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(All are currently students of 2</a:t>
            </a:r>
            <a:r>
              <a:rPr lang="en-US" sz="1400" b="1" baseline="300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nd</a:t>
            </a:r>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year in Dept. of Electronics and Telecommunication Engineering pursuing </a:t>
            </a:r>
            <a:r>
              <a:rPr lang="en-US" sz="1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B.Tech-M.Tech</a:t>
            </a:r>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Dual Degree at Indian Institute of Engineering Science &amp; Technology, </a:t>
            </a:r>
            <a:r>
              <a:rPr lang="en-US" sz="1400" b="1" dirty="0" err="1">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Shibpur</a:t>
            </a:r>
            <a:r>
              <a:rPr lang="en-US"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2"/>
          <p:cNvSpPr txBox="1">
            <a:spLocks noChangeArrowheads="1"/>
          </p:cNvSpPr>
          <p:nvPr/>
        </p:nvSpPr>
        <p:spPr bwMode="auto">
          <a:xfrm>
            <a:off x="2446456" y="3601231"/>
            <a:ext cx="7315200" cy="1035050"/>
          </a:xfrm>
          <a:prstGeom prst="rect">
            <a:avLst/>
          </a:prstGeom>
          <a:solidFill>
            <a:srgbClr val="FFFFD9"/>
          </a:solidFill>
          <a:ln w="2857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sz="2600" b="1" dirty="0">
                <a:effectLst/>
                <a:latin typeface="Times New Roman" panose="02020603050405020304" pitchFamily="18" charset="0"/>
                <a:ea typeface="Calibri" panose="020F0502020204030204" pitchFamily="34" charset="0"/>
                <a:cs typeface="Times New Roman" panose="02020603050405020304" pitchFamily="18" charset="0"/>
              </a:rPr>
              <a:t>A Voice-Controlled Obstacle-Detector Autonomous Bot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6"/>
          <p:cNvSpPr>
            <a:spLocks noChangeArrowheads="1"/>
          </p:cNvSpPr>
          <p:nvPr/>
        </p:nvSpPr>
        <p:spPr bwMode="auto">
          <a:xfrm>
            <a:off x="3446585" y="407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641318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radius="18"/>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884079" y="1125417"/>
            <a:ext cx="8423842" cy="3231654"/>
          </a:xfrm>
          <a:prstGeom prst="rect">
            <a:avLst/>
          </a:prstGeom>
          <a:noFill/>
        </p:spPr>
        <p:txBody>
          <a:bodyPr wrap="square" rtlCol="0">
            <a:spAutoFit/>
          </a:bodyPr>
          <a:lstStyle/>
          <a:p>
            <a:endParaRPr lang="en-US" b="0" i="0" u="none" strike="noStrike" baseline="0" dirty="0" smtClean="0">
              <a:solidFill>
                <a:srgbClr val="000000"/>
              </a:solidFill>
              <a:latin typeface="Times New Roman" panose="02020603050405020304" pitchFamily="18" charset="0"/>
              <a:cs typeface="Times New Roman" panose="02020603050405020304" pitchFamily="18" charset="0"/>
            </a:endParaRPr>
          </a:p>
          <a:p>
            <a:pPr algn="ctr"/>
            <a:r>
              <a:rPr lang="en-US" sz="2800" b="1" i="0" u="none" strike="noStrike" baseline="0" dirty="0" smtClean="0">
                <a:solidFill>
                  <a:schemeClr val="bg1">
                    <a:lumMod val="95000"/>
                  </a:schemeClr>
                </a:solidFill>
                <a:latin typeface="Times New Roman" panose="02020603050405020304" pitchFamily="18" charset="0"/>
                <a:cs typeface="Times New Roman" panose="02020603050405020304" pitchFamily="18" charset="0"/>
              </a:rPr>
              <a:t>The </a:t>
            </a:r>
            <a:r>
              <a:rPr lang="en-US" sz="2800" b="1" dirty="0" smtClean="0">
                <a:solidFill>
                  <a:schemeClr val="bg1">
                    <a:lumMod val="95000"/>
                  </a:schemeClr>
                </a:solidFill>
                <a:latin typeface="Times New Roman" panose="02020603050405020304" pitchFamily="18" charset="0"/>
                <a:cs typeface="Times New Roman" panose="02020603050405020304" pitchFamily="18" charset="0"/>
              </a:rPr>
              <a:t>B</a:t>
            </a:r>
            <a:r>
              <a:rPr lang="en-US" sz="2800" b="1" i="0" u="none" strike="noStrike" baseline="0" dirty="0" smtClean="0">
                <a:solidFill>
                  <a:schemeClr val="bg1">
                    <a:lumMod val="95000"/>
                  </a:schemeClr>
                </a:solidFill>
                <a:latin typeface="Times New Roman" panose="02020603050405020304" pitchFamily="18" charset="0"/>
                <a:cs typeface="Times New Roman" panose="02020603050405020304" pitchFamily="18" charset="0"/>
              </a:rPr>
              <a:t>ot, provides but a </a:t>
            </a:r>
            <a:r>
              <a:rPr lang="en-US" sz="2800" b="1" i="0" u="sng" strike="noStrike" baseline="0" dirty="0" smtClean="0">
                <a:solidFill>
                  <a:schemeClr val="accent2">
                    <a:lumMod val="40000"/>
                    <a:lumOff val="60000"/>
                  </a:schemeClr>
                </a:solidFill>
                <a:latin typeface="Times New Roman" panose="02020603050405020304" pitchFamily="18" charset="0"/>
                <a:cs typeface="Times New Roman" panose="02020603050405020304" pitchFamily="18" charset="0"/>
              </a:rPr>
              <a:t>basic framework </a:t>
            </a:r>
            <a:r>
              <a:rPr lang="en-US" sz="2800" b="1" i="0" u="none" strike="noStrike" baseline="0" dirty="0" smtClean="0">
                <a:solidFill>
                  <a:schemeClr val="bg1">
                    <a:lumMod val="95000"/>
                  </a:schemeClr>
                </a:solidFill>
                <a:latin typeface="Times New Roman" panose="02020603050405020304" pitchFamily="18" charset="0"/>
                <a:cs typeface="Times New Roman" panose="02020603050405020304" pitchFamily="18" charset="0"/>
              </a:rPr>
              <a:t>for such operation, which </a:t>
            </a:r>
            <a:r>
              <a:rPr lang="en-US" sz="2800" b="1" i="0" u="sng" strike="noStrike" baseline="0" dirty="0" smtClean="0">
                <a:solidFill>
                  <a:schemeClr val="bg1">
                    <a:lumMod val="95000"/>
                  </a:schemeClr>
                </a:solidFill>
                <a:latin typeface="Times New Roman" panose="02020603050405020304" pitchFamily="18" charset="0"/>
                <a:cs typeface="Times New Roman" panose="02020603050405020304" pitchFamily="18" charset="0"/>
              </a:rPr>
              <a:t>on installing of </a:t>
            </a:r>
            <a:r>
              <a:rPr lang="en-US" sz="2800" b="1" i="0" u="sng" strike="noStrike" baseline="0" dirty="0" smtClean="0">
                <a:solidFill>
                  <a:schemeClr val="accent2">
                    <a:lumMod val="60000"/>
                    <a:lumOff val="40000"/>
                  </a:schemeClr>
                </a:solidFill>
                <a:latin typeface="Times New Roman" panose="02020603050405020304" pitchFamily="18" charset="0"/>
                <a:cs typeface="Times New Roman" panose="02020603050405020304" pitchFamily="18" charset="0"/>
              </a:rPr>
              <a:t>monitoring devices</a:t>
            </a:r>
            <a:r>
              <a:rPr lang="en-US" sz="2800" b="1" i="0" u="sng" strike="noStrike" baseline="0" dirty="0" smtClean="0">
                <a:solidFill>
                  <a:schemeClr val="bg1">
                    <a:lumMod val="95000"/>
                  </a:schemeClr>
                </a:solidFill>
                <a:latin typeface="Times New Roman" panose="02020603050405020304" pitchFamily="18" charset="0"/>
                <a:cs typeface="Times New Roman" panose="02020603050405020304" pitchFamily="18" charset="0"/>
              </a:rPr>
              <a:t>, can serve the purposes of (say) </a:t>
            </a:r>
            <a:r>
              <a:rPr lang="en-US" sz="2800" b="1" i="0" u="sng" strike="noStrike" baseline="0" dirty="0" smtClean="0">
                <a:solidFill>
                  <a:schemeClr val="accent2">
                    <a:lumMod val="60000"/>
                    <a:lumOff val="40000"/>
                  </a:schemeClr>
                </a:solidFill>
                <a:latin typeface="Times New Roman" panose="02020603050405020304" pitchFamily="18" charset="0"/>
                <a:cs typeface="Times New Roman" panose="02020603050405020304" pitchFamily="18" charset="0"/>
              </a:rPr>
              <a:t>video graphic monitoring and storage </a:t>
            </a:r>
            <a:r>
              <a:rPr lang="en-US" sz="2800" b="1" i="0" strike="noStrike" baseline="0" dirty="0" smtClean="0">
                <a:solidFill>
                  <a:schemeClr val="bg1"/>
                </a:solidFill>
                <a:latin typeface="Times New Roman" panose="02020603050405020304" pitchFamily="18" charset="0"/>
                <a:cs typeface="Times New Roman" panose="02020603050405020304" pitchFamily="18" charset="0"/>
              </a:rPr>
              <a:t>and</a:t>
            </a:r>
            <a:r>
              <a:rPr lang="en-US" sz="2800" b="1" i="0" u="sng" strike="noStrike" baseline="0" dirty="0" smtClean="0">
                <a:solidFill>
                  <a:schemeClr val="accent2">
                    <a:lumMod val="60000"/>
                    <a:lumOff val="40000"/>
                  </a:schemeClr>
                </a:solidFill>
                <a:latin typeface="Times New Roman" panose="02020603050405020304" pitchFamily="18" charset="0"/>
                <a:cs typeface="Times New Roman" panose="02020603050405020304" pitchFamily="18" charset="0"/>
              </a:rPr>
              <a:t> rendering the information about the topology of the terrain</a:t>
            </a:r>
            <a:r>
              <a:rPr lang="en-US" sz="2800" b="1" i="0" strike="noStrike" baseline="0" dirty="0" smtClean="0">
                <a:solidFill>
                  <a:schemeClr val="accent2">
                    <a:lumMod val="40000"/>
                    <a:lumOff val="60000"/>
                  </a:schemeClr>
                </a:solidFill>
                <a:latin typeface="Times New Roman" panose="02020603050405020304" pitchFamily="18" charset="0"/>
                <a:cs typeface="Times New Roman" panose="02020603050405020304" pitchFamily="18" charset="0"/>
              </a:rPr>
              <a:t>,</a:t>
            </a:r>
            <a:r>
              <a:rPr lang="en-US" sz="2800" b="1" i="0" strike="noStrike" baseline="0" dirty="0" smtClean="0">
                <a:solidFill>
                  <a:schemeClr val="bg1">
                    <a:lumMod val="95000"/>
                  </a:schemeClr>
                </a:solidFill>
                <a:latin typeface="Times New Roman" panose="02020603050405020304" pitchFamily="18" charset="0"/>
                <a:cs typeface="Times New Roman" panose="02020603050405020304" pitchFamily="18" charset="0"/>
              </a:rPr>
              <a:t> most effectively. </a:t>
            </a:r>
            <a:endParaRPr lang="en-US" sz="2800" b="1" dirty="0" smtClean="0">
              <a:solidFill>
                <a:schemeClr val="bg1">
                  <a:lumMod val="95000"/>
                </a:schemeClr>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59510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70341" y="2967336"/>
            <a:ext cx="6022097" cy="1015663"/>
          </a:xfrm>
          <a:prstGeom prst="rect">
            <a:avLst/>
          </a:prstGeom>
          <a:noFill/>
        </p:spPr>
        <p:txBody>
          <a:bodyPr wrap="none" lIns="91440" tIns="45720" rIns="91440" bIns="45720">
            <a:spAutoFit/>
          </a:bodyPr>
          <a:lstStyle/>
          <a:p>
            <a:pPr algn="ctr"/>
            <a:r>
              <a:rPr lang="en-US" sz="60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Components Used</a:t>
            </a:r>
          </a:p>
        </p:txBody>
      </p:sp>
    </p:spTree>
    <p:extLst>
      <p:ext uri="{BB962C8B-B14F-4D97-AF65-F5344CB8AC3E}">
        <p14:creationId xmlns:p14="http://schemas.microsoft.com/office/powerpoint/2010/main" val="2359746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4648201" y="2895600"/>
            <a:ext cx="2839239" cy="923330"/>
          </a:xfrm>
          <a:prstGeom prst="rect">
            <a:avLst/>
          </a:prstGeom>
          <a:noFill/>
        </p:spPr>
        <p:txBody>
          <a:bodyPr wrap="none" lIns="91440" tIns="45720" rIns="91440" bIns="45720">
            <a:spAutoFit/>
          </a:bodyPr>
          <a:lstStyle/>
          <a:p>
            <a:pPr algn="ctr"/>
            <a:r>
              <a:rPr lang="en-US" sz="5400" b="1" dirty="0">
                <a:ln w="10541" cmpd="sng">
                  <a:solidFill>
                    <a:schemeClr val="accent1">
                      <a:shade val="88000"/>
                      <a:satMod val="110000"/>
                    </a:schemeClr>
                  </a:solidFill>
                  <a:prstDash val="solid"/>
                </a:ln>
                <a:solidFill>
                  <a:schemeClr val="accent3">
                    <a:lumMod val="75000"/>
                  </a:schemeClr>
                </a:solidFill>
                <a:latin typeface="Arial" pitchFamily="34" charset="0"/>
                <a:cs typeface="Arial" pitchFamily="34" charset="0"/>
              </a:rPr>
              <a:t>Arduino</a:t>
            </a:r>
            <a:endParaRPr lang="en-US" sz="5400" b="1" dirty="0">
              <a:ln w="10541" cmpd="sng">
                <a:solidFill>
                  <a:schemeClr val="accent1">
                    <a:shade val="88000"/>
                    <a:satMod val="110000"/>
                  </a:schemeClr>
                </a:solidFill>
                <a:prstDash val="solid"/>
              </a:ln>
              <a:solidFill>
                <a:schemeClr val="accent3">
                  <a:lumMod val="75000"/>
                </a:schemeClr>
              </a:solidFill>
            </a:endParaRPr>
          </a:p>
        </p:txBody>
      </p:sp>
    </p:spTree>
    <p:extLst>
      <p:ext uri="{BB962C8B-B14F-4D97-AF65-F5344CB8AC3E}">
        <p14:creationId xmlns:p14="http://schemas.microsoft.com/office/powerpoint/2010/main" val="4993964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5004156" y="304800"/>
            <a:ext cx="2148344" cy="707886"/>
          </a:xfrm>
          <a:prstGeom prst="rect">
            <a:avLst/>
          </a:prstGeom>
          <a:noFill/>
        </p:spPr>
        <p:txBody>
          <a:bodyPr wrap="none" lIns="91440" tIns="45720" rIns="91440" bIns="45720">
            <a:spAutoFit/>
          </a:bodyPr>
          <a:lstStyle/>
          <a:p>
            <a:pPr algn="ctr"/>
            <a:r>
              <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ial" pitchFamily="34" charset="0"/>
                <a:cs typeface="Arial" pitchFamily="34" charset="0"/>
              </a:rPr>
              <a:t>Arduino</a:t>
            </a:r>
          </a:p>
        </p:txBody>
      </p:sp>
      <p:sp>
        <p:nvSpPr>
          <p:cNvPr id="7" name="TextBox 6"/>
          <p:cNvSpPr txBox="1"/>
          <p:nvPr/>
        </p:nvSpPr>
        <p:spPr>
          <a:xfrm>
            <a:off x="1714505" y="1022345"/>
            <a:ext cx="8763000" cy="1938992"/>
          </a:xfrm>
          <a:prstGeom prst="rect">
            <a:avLst/>
          </a:prstGeom>
          <a:noFill/>
        </p:spPr>
        <p:txBody>
          <a:bodyPr wrap="square" rtlCol="0">
            <a:spAutoFit/>
          </a:bodyPr>
          <a:lstStyle/>
          <a:p>
            <a:pPr marL="285750" indent="-285750">
              <a:buFont typeface="Arial" pitchFamily="34" charset="0"/>
              <a:buChar char="•"/>
            </a:pPr>
            <a:r>
              <a:rPr lang="en-US" sz="2400" b="1" u="sng" dirty="0">
                <a:latin typeface="Arial" pitchFamily="34" charset="0"/>
                <a:cs typeface="Arial" pitchFamily="34" charset="0"/>
              </a:rPr>
              <a:t>Overview:</a:t>
            </a:r>
            <a:endParaRPr lang="en-US" sz="2400" dirty="0">
              <a:latin typeface="Arial" pitchFamily="34" charset="0"/>
              <a:cs typeface="Arial" pitchFamily="34" charset="0"/>
            </a:endParaRPr>
          </a:p>
          <a:p>
            <a:r>
              <a:rPr lang="en-US" sz="1600" dirty="0">
                <a:latin typeface="Arial" pitchFamily="34" charset="0"/>
                <a:cs typeface="Arial" pitchFamily="34" charset="0"/>
              </a:rPr>
              <a:t>     </a:t>
            </a:r>
            <a:r>
              <a:rPr lang="en-US" sz="1600" b="1" i="1" dirty="0">
                <a:latin typeface="Arial" pitchFamily="34" charset="0"/>
                <a:cs typeface="Arial" pitchFamily="34" charset="0"/>
              </a:rPr>
              <a:t>Arduino</a:t>
            </a:r>
            <a:r>
              <a:rPr lang="en-US" sz="1600" dirty="0">
                <a:latin typeface="Arial" pitchFamily="34" charset="0"/>
                <a:cs typeface="Arial" pitchFamily="34" charset="0"/>
              </a:rPr>
              <a:t>-    </a:t>
            </a:r>
            <a:r>
              <a:rPr lang="en-US" sz="1600" dirty="0">
                <a:solidFill>
                  <a:srgbClr val="C00000"/>
                </a:solidFill>
                <a:latin typeface="Arial" pitchFamily="34" charset="0"/>
                <a:cs typeface="Arial" pitchFamily="34" charset="0"/>
              </a:rPr>
              <a:t>i) Open source computer hardware and software company.</a:t>
            </a:r>
          </a:p>
          <a:p>
            <a:r>
              <a:rPr lang="en-US" sz="1600" dirty="0">
                <a:solidFill>
                  <a:srgbClr val="C00000"/>
                </a:solidFill>
                <a:latin typeface="Arial" pitchFamily="34" charset="0"/>
                <a:cs typeface="Arial" pitchFamily="34" charset="0"/>
              </a:rPr>
              <a:t>                       ii) Manufactures microcontroller based kits for digital devices and interactive                         </a:t>
            </a:r>
          </a:p>
          <a:p>
            <a:r>
              <a:rPr lang="en-US" sz="1600" dirty="0">
                <a:solidFill>
                  <a:srgbClr val="C00000"/>
                </a:solidFill>
                <a:latin typeface="Arial" pitchFamily="34" charset="0"/>
                <a:cs typeface="Arial" pitchFamily="34" charset="0"/>
              </a:rPr>
              <a:t>                           objects.</a:t>
            </a:r>
          </a:p>
          <a:p>
            <a:r>
              <a:rPr lang="en-US" sz="1600" dirty="0">
                <a:solidFill>
                  <a:srgbClr val="C00000"/>
                </a:solidFill>
                <a:latin typeface="Arial" pitchFamily="34" charset="0"/>
                <a:cs typeface="Arial" pitchFamily="34" charset="0"/>
              </a:rPr>
              <a:t>                      iii) </a:t>
            </a:r>
            <a:r>
              <a:rPr lang="en-US" sz="1600" dirty="0">
                <a:solidFill>
                  <a:srgbClr val="C00000"/>
                </a:solidFill>
              </a:rPr>
              <a:t> Provides an inexpensive and easy way to create devices that interact with their  </a:t>
            </a:r>
          </a:p>
          <a:p>
            <a:r>
              <a:rPr lang="en-US" sz="1600" dirty="0">
                <a:solidFill>
                  <a:srgbClr val="C00000"/>
                </a:solidFill>
              </a:rPr>
              <a:t>                                 environment using sensors and actuators.</a:t>
            </a:r>
            <a:endParaRPr lang="en-US" sz="1600" dirty="0">
              <a:solidFill>
                <a:srgbClr val="C00000"/>
              </a:solidFill>
              <a:latin typeface="Arial" pitchFamily="34" charset="0"/>
              <a:cs typeface="Arial" pitchFamily="34" charset="0"/>
            </a:endParaRPr>
          </a:p>
          <a:p>
            <a:r>
              <a:rPr lang="en-US" sz="1600" dirty="0">
                <a:solidFill>
                  <a:srgbClr val="C00000"/>
                </a:solidFill>
                <a:latin typeface="Arial" pitchFamily="34" charset="0"/>
                <a:cs typeface="Arial" pitchFamily="34" charset="0"/>
              </a:rPr>
              <a:t>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1232" y="3295650"/>
            <a:ext cx="3733800" cy="2800350"/>
          </a:xfrm>
          <a:prstGeom prst="rect">
            <a:avLst/>
          </a:prstGeom>
        </p:spPr>
      </p:pic>
      <p:sp>
        <p:nvSpPr>
          <p:cNvPr id="9" name="TextBox 8"/>
          <p:cNvSpPr txBox="1"/>
          <p:nvPr/>
        </p:nvSpPr>
        <p:spPr>
          <a:xfrm>
            <a:off x="4011232" y="6096000"/>
            <a:ext cx="3733800" cy="338554"/>
          </a:xfrm>
          <a:prstGeom prst="rect">
            <a:avLst/>
          </a:prstGeom>
          <a:noFill/>
        </p:spPr>
        <p:txBody>
          <a:bodyPr wrap="square" rtlCol="0">
            <a:spAutoFit/>
          </a:bodyPr>
          <a:lstStyle/>
          <a:p>
            <a:pPr algn="ctr"/>
            <a:r>
              <a:rPr lang="en-US" sz="1600" dirty="0"/>
              <a:t>Chief designer Massimo Banzi</a:t>
            </a:r>
          </a:p>
        </p:txBody>
      </p:sp>
    </p:spTree>
    <p:extLst>
      <p:ext uri="{BB962C8B-B14F-4D97-AF65-F5344CB8AC3E}">
        <p14:creationId xmlns:p14="http://schemas.microsoft.com/office/powerpoint/2010/main" val="2980370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3590772" y="304800"/>
            <a:ext cx="5010475" cy="707886"/>
          </a:xfrm>
          <a:prstGeom prst="rect">
            <a:avLst/>
          </a:prstGeom>
          <a:noFill/>
        </p:spPr>
        <p:txBody>
          <a:bodyPr wrap="none" lIns="91440" tIns="45720" rIns="91440" bIns="45720">
            <a:spAutoFit/>
          </a:bodyPr>
          <a:lstStyle/>
          <a:p>
            <a:pPr algn="ctr"/>
            <a:r>
              <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ial" pitchFamily="34" charset="0"/>
                <a:cs typeface="Arial" pitchFamily="34" charset="0"/>
              </a:rPr>
              <a:t>Varieties of Arduino</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2425" y="2233842"/>
            <a:ext cx="1714500" cy="228600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7771" y="1267131"/>
            <a:ext cx="2286000" cy="1524000"/>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560" y="1171881"/>
            <a:ext cx="2286000" cy="171450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9271" y="3872438"/>
            <a:ext cx="1143000" cy="1874829"/>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87418" y="4356929"/>
            <a:ext cx="1631495" cy="1087663"/>
          </a:xfrm>
          <a:prstGeom prst="rect">
            <a:avLst/>
          </a:prstGeom>
        </p:spPr>
      </p:pic>
      <p:sp>
        <p:nvSpPr>
          <p:cNvPr id="28" name="TextBox 27"/>
          <p:cNvSpPr txBox="1"/>
          <p:nvPr/>
        </p:nvSpPr>
        <p:spPr>
          <a:xfrm>
            <a:off x="2447771" y="2887376"/>
            <a:ext cx="2286000" cy="369332"/>
          </a:xfrm>
          <a:prstGeom prst="rect">
            <a:avLst/>
          </a:prstGeom>
          <a:noFill/>
        </p:spPr>
        <p:txBody>
          <a:bodyPr wrap="square" rtlCol="0">
            <a:spAutoFit/>
          </a:bodyPr>
          <a:lstStyle/>
          <a:p>
            <a:pPr algn="ctr"/>
            <a:r>
              <a:rPr lang="en-US" dirty="0"/>
              <a:t> Arduino Leonardo</a:t>
            </a:r>
          </a:p>
        </p:txBody>
      </p:sp>
      <p:sp>
        <p:nvSpPr>
          <p:cNvPr id="29" name="TextBox 28"/>
          <p:cNvSpPr txBox="1"/>
          <p:nvPr/>
        </p:nvSpPr>
        <p:spPr>
          <a:xfrm>
            <a:off x="8007648" y="4809851"/>
            <a:ext cx="2286000" cy="369332"/>
          </a:xfrm>
          <a:prstGeom prst="rect">
            <a:avLst/>
          </a:prstGeom>
          <a:noFill/>
        </p:spPr>
        <p:txBody>
          <a:bodyPr wrap="square" rtlCol="0">
            <a:spAutoFit/>
          </a:bodyPr>
          <a:lstStyle/>
          <a:p>
            <a:pPr algn="ctr"/>
            <a:r>
              <a:rPr lang="en-US" dirty="0"/>
              <a:t> Arduino Due</a:t>
            </a:r>
          </a:p>
        </p:txBody>
      </p:sp>
      <p:sp>
        <p:nvSpPr>
          <p:cNvPr id="30" name="TextBox 29"/>
          <p:cNvSpPr txBox="1"/>
          <p:nvPr/>
        </p:nvSpPr>
        <p:spPr>
          <a:xfrm>
            <a:off x="2412066" y="5758360"/>
            <a:ext cx="2286000" cy="369332"/>
          </a:xfrm>
          <a:prstGeom prst="rect">
            <a:avLst/>
          </a:prstGeom>
          <a:noFill/>
        </p:spPr>
        <p:txBody>
          <a:bodyPr wrap="square" rtlCol="0">
            <a:spAutoFit/>
          </a:bodyPr>
          <a:lstStyle/>
          <a:p>
            <a:pPr algn="ctr"/>
            <a:r>
              <a:rPr lang="en-US" dirty="0"/>
              <a:t> Arduino Nano</a:t>
            </a:r>
          </a:p>
        </p:txBody>
      </p:sp>
      <p:sp>
        <p:nvSpPr>
          <p:cNvPr id="31" name="TextBox 30"/>
          <p:cNvSpPr txBox="1"/>
          <p:nvPr/>
        </p:nvSpPr>
        <p:spPr>
          <a:xfrm>
            <a:off x="5638512" y="5562600"/>
            <a:ext cx="2286000" cy="369332"/>
          </a:xfrm>
          <a:prstGeom prst="rect">
            <a:avLst/>
          </a:prstGeom>
          <a:noFill/>
        </p:spPr>
        <p:txBody>
          <a:bodyPr wrap="square" rtlCol="0">
            <a:spAutoFit/>
          </a:bodyPr>
          <a:lstStyle/>
          <a:p>
            <a:pPr algn="ctr"/>
            <a:r>
              <a:rPr lang="en-US" dirty="0"/>
              <a:t> Arduino Uno</a:t>
            </a:r>
          </a:p>
        </p:txBody>
      </p:sp>
      <p:sp>
        <p:nvSpPr>
          <p:cNvPr id="32" name="TextBox 31"/>
          <p:cNvSpPr txBox="1"/>
          <p:nvPr/>
        </p:nvSpPr>
        <p:spPr>
          <a:xfrm>
            <a:off x="5595869" y="2887376"/>
            <a:ext cx="2286000" cy="369332"/>
          </a:xfrm>
          <a:prstGeom prst="rect">
            <a:avLst/>
          </a:prstGeom>
          <a:noFill/>
        </p:spPr>
        <p:txBody>
          <a:bodyPr wrap="square" rtlCol="0">
            <a:spAutoFit/>
          </a:bodyPr>
          <a:lstStyle/>
          <a:p>
            <a:pPr algn="ctr"/>
            <a:r>
              <a:rPr lang="en-US" dirty="0"/>
              <a:t>Arduino Mega</a:t>
            </a:r>
          </a:p>
        </p:txBody>
      </p:sp>
    </p:spTree>
    <p:extLst>
      <p:ext uri="{BB962C8B-B14F-4D97-AF65-F5344CB8AC3E}">
        <p14:creationId xmlns:p14="http://schemas.microsoft.com/office/powerpoint/2010/main" val="3901279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3224024" y="304800"/>
            <a:ext cx="5708615" cy="707886"/>
          </a:xfrm>
          <a:prstGeom prst="rect">
            <a:avLst/>
          </a:prstGeom>
          <a:noFill/>
        </p:spPr>
        <p:txBody>
          <a:bodyPr wrap="none" lIns="91440" tIns="45720" rIns="91440" bIns="45720">
            <a:spAutoFit/>
          </a:bodyPr>
          <a:lstStyle/>
          <a:p>
            <a:pPr algn="ctr"/>
            <a:r>
              <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ial" pitchFamily="34" charset="0"/>
                <a:cs typeface="Arial" pitchFamily="34" charset="0"/>
              </a:rPr>
              <a:t>Arduino Uno R3 Board</a:t>
            </a:r>
          </a:p>
        </p:txBody>
      </p:sp>
      <p:sp>
        <p:nvSpPr>
          <p:cNvPr id="3" name="TextBox 2"/>
          <p:cNvSpPr txBox="1"/>
          <p:nvPr/>
        </p:nvSpPr>
        <p:spPr>
          <a:xfrm>
            <a:off x="1734930" y="1199882"/>
            <a:ext cx="8686800" cy="4647426"/>
          </a:xfrm>
          <a:prstGeom prst="rect">
            <a:avLst/>
          </a:prstGeom>
          <a:noFill/>
        </p:spPr>
        <p:txBody>
          <a:bodyPr wrap="square" rtlCol="0">
            <a:spAutoFit/>
          </a:bodyPr>
          <a:lstStyle/>
          <a:p>
            <a:pPr marL="285750" indent="-285750">
              <a:buFont typeface="Arial" pitchFamily="34" charset="0"/>
              <a:buChar char="•"/>
            </a:pPr>
            <a:r>
              <a:rPr lang="en-US" sz="2000" dirty="0">
                <a:solidFill>
                  <a:schemeClr val="accent3">
                    <a:lumMod val="50000"/>
                  </a:schemeClr>
                </a:solidFill>
                <a:latin typeface="Arial" pitchFamily="34" charset="0"/>
                <a:cs typeface="Arial" pitchFamily="34" charset="0"/>
              </a:rPr>
              <a:t>Most widely used variant of the Arduino.</a:t>
            </a:r>
          </a:p>
          <a:p>
            <a:pPr marL="285750" indent="-285750">
              <a:buFont typeface="Arial" pitchFamily="34" charset="0"/>
              <a:buChar char="•"/>
            </a:pPr>
            <a:r>
              <a:rPr lang="en-US" sz="2000" b="1" u="sng" dirty="0">
                <a:latin typeface="Arial" pitchFamily="34" charset="0"/>
                <a:cs typeface="Arial" pitchFamily="34" charset="0"/>
              </a:rPr>
              <a:t>Features</a:t>
            </a:r>
            <a:r>
              <a:rPr lang="en-US" sz="2000" dirty="0">
                <a:latin typeface="Arial" pitchFamily="34" charset="0"/>
                <a:cs typeface="Arial" pitchFamily="34" charset="0"/>
              </a:rPr>
              <a:t>:</a:t>
            </a:r>
          </a:p>
          <a:p>
            <a:r>
              <a:rPr lang="en-US" sz="2000" dirty="0">
                <a:latin typeface="Arial" pitchFamily="34" charset="0"/>
                <a:cs typeface="Arial" pitchFamily="34" charset="0"/>
              </a:rPr>
              <a:t>     </a:t>
            </a:r>
            <a:r>
              <a:rPr lang="en-US" sz="2000" dirty="0">
                <a:solidFill>
                  <a:schemeClr val="accent3">
                    <a:lumMod val="50000"/>
                  </a:schemeClr>
                </a:solidFill>
                <a:latin typeface="Arial" pitchFamily="34" charset="0"/>
                <a:cs typeface="Arial" pitchFamily="34" charset="0"/>
              </a:rPr>
              <a:t> i) Atmega 328P microcontroller manufactured by </a:t>
            </a:r>
            <a:r>
              <a:rPr lang="en-US" sz="2000" i="1" dirty="0">
                <a:solidFill>
                  <a:schemeClr val="accent3">
                    <a:lumMod val="50000"/>
                  </a:schemeClr>
                </a:solidFill>
                <a:latin typeface="Arial" pitchFamily="34" charset="0"/>
                <a:cs typeface="Arial" pitchFamily="34" charset="0"/>
              </a:rPr>
              <a:t>AtMel </a:t>
            </a:r>
            <a:r>
              <a:rPr lang="en-US" sz="2000" dirty="0">
                <a:solidFill>
                  <a:schemeClr val="accent3">
                    <a:lumMod val="50000"/>
                  </a:schemeClr>
                </a:solidFill>
                <a:latin typeface="Arial" pitchFamily="34" charset="0"/>
                <a:cs typeface="Arial" pitchFamily="34" charset="0"/>
              </a:rPr>
              <a:t> corporation.</a:t>
            </a:r>
          </a:p>
          <a:p>
            <a:r>
              <a:rPr lang="en-US" sz="2000" dirty="0">
                <a:solidFill>
                  <a:schemeClr val="accent3">
                    <a:lumMod val="50000"/>
                  </a:schemeClr>
                </a:solidFill>
                <a:latin typeface="Arial" pitchFamily="34" charset="0"/>
                <a:cs typeface="Arial" pitchFamily="34" charset="0"/>
              </a:rPr>
              <a:t>     ii) Input voltage - 7-12V</a:t>
            </a:r>
          </a:p>
          <a:p>
            <a:r>
              <a:rPr lang="en-US" sz="2000" dirty="0">
                <a:solidFill>
                  <a:schemeClr val="accent3">
                    <a:lumMod val="50000"/>
                  </a:schemeClr>
                </a:solidFill>
                <a:latin typeface="Arial" pitchFamily="34" charset="0"/>
                <a:cs typeface="Arial" pitchFamily="34" charset="0"/>
              </a:rPr>
              <a:t>    iii) 14 Digital I/O Pins (6 PWM outputs)</a:t>
            </a:r>
          </a:p>
          <a:p>
            <a:r>
              <a:rPr lang="en-US" sz="2000" dirty="0">
                <a:solidFill>
                  <a:schemeClr val="accent3">
                    <a:lumMod val="50000"/>
                  </a:schemeClr>
                </a:solidFill>
                <a:latin typeface="Arial" pitchFamily="34" charset="0"/>
                <a:cs typeface="Arial" pitchFamily="34" charset="0"/>
              </a:rPr>
              <a:t>    iv) 6 Analog Inputs</a:t>
            </a:r>
          </a:p>
          <a:p>
            <a:r>
              <a:rPr lang="en-US" sz="2000" dirty="0">
                <a:solidFill>
                  <a:schemeClr val="accent3">
                    <a:lumMod val="50000"/>
                  </a:schemeClr>
                </a:solidFill>
                <a:latin typeface="Arial" pitchFamily="34" charset="0"/>
                <a:cs typeface="Arial" pitchFamily="34" charset="0"/>
              </a:rPr>
              <a:t>     v) 32k Flash Memory</a:t>
            </a:r>
          </a:p>
          <a:p>
            <a:r>
              <a:rPr lang="en-US" sz="2000" dirty="0">
                <a:solidFill>
                  <a:schemeClr val="accent3">
                    <a:lumMod val="50000"/>
                  </a:schemeClr>
                </a:solidFill>
                <a:latin typeface="Arial" pitchFamily="34" charset="0"/>
                <a:cs typeface="Arial" pitchFamily="34" charset="0"/>
              </a:rPr>
              <a:t>    vi) 16Mhz Clock Speed</a:t>
            </a:r>
          </a:p>
          <a:p>
            <a:pPr marL="285750" indent="-285750">
              <a:buFont typeface="Arial" pitchFamily="34" charset="0"/>
              <a:buChar char="•"/>
            </a:pPr>
            <a:r>
              <a:rPr lang="en-US" sz="2000" b="1" u="sng" dirty="0">
                <a:latin typeface="Arial" pitchFamily="34" charset="0"/>
                <a:cs typeface="Arial" pitchFamily="34" charset="0"/>
              </a:rPr>
              <a:t>Additional Components</a:t>
            </a:r>
            <a:r>
              <a:rPr lang="en-US" sz="2000" dirty="0">
                <a:latin typeface="Arial" pitchFamily="34" charset="0"/>
                <a:cs typeface="Arial" pitchFamily="34" charset="0"/>
              </a:rPr>
              <a:t>:</a:t>
            </a:r>
          </a:p>
          <a:p>
            <a:r>
              <a:rPr lang="en-US" sz="2000" dirty="0">
                <a:solidFill>
                  <a:schemeClr val="accent3">
                    <a:lumMod val="50000"/>
                  </a:schemeClr>
                </a:solidFill>
                <a:latin typeface="Arial" pitchFamily="34" charset="0"/>
                <a:cs typeface="Arial" pitchFamily="34" charset="0"/>
              </a:rPr>
              <a:t>      i) USB connection</a:t>
            </a:r>
          </a:p>
          <a:p>
            <a:r>
              <a:rPr lang="en-US" sz="2000" dirty="0">
                <a:solidFill>
                  <a:schemeClr val="accent3">
                    <a:lumMod val="50000"/>
                  </a:schemeClr>
                </a:solidFill>
                <a:latin typeface="Arial" pitchFamily="34" charset="0"/>
                <a:cs typeface="Arial" pitchFamily="34" charset="0"/>
              </a:rPr>
              <a:t>     ii) Power Jack</a:t>
            </a:r>
          </a:p>
          <a:p>
            <a:r>
              <a:rPr lang="en-US" sz="2000" dirty="0">
                <a:solidFill>
                  <a:schemeClr val="accent3">
                    <a:lumMod val="50000"/>
                  </a:schemeClr>
                </a:solidFill>
                <a:latin typeface="Arial" pitchFamily="34" charset="0"/>
                <a:cs typeface="Arial" pitchFamily="34" charset="0"/>
              </a:rPr>
              <a:t>    iii)  ICSP Header</a:t>
            </a:r>
          </a:p>
          <a:p>
            <a:r>
              <a:rPr lang="en-US" sz="2000" dirty="0">
                <a:solidFill>
                  <a:schemeClr val="accent3">
                    <a:lumMod val="50000"/>
                  </a:schemeClr>
                </a:solidFill>
                <a:latin typeface="Arial" pitchFamily="34" charset="0"/>
                <a:cs typeface="Arial" pitchFamily="34" charset="0"/>
              </a:rPr>
              <a:t>    iv)  Reset Button</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621" y="2895600"/>
            <a:ext cx="3965038" cy="3776786"/>
          </a:xfrm>
          <a:prstGeom prst="rect">
            <a:avLst/>
          </a:prstGeom>
        </p:spPr>
      </p:pic>
    </p:spTree>
    <p:extLst>
      <p:ext uri="{BB962C8B-B14F-4D97-AF65-F5344CB8AC3E}">
        <p14:creationId xmlns:p14="http://schemas.microsoft.com/office/powerpoint/2010/main" val="37497586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2389314" y="304800"/>
            <a:ext cx="7378046" cy="707886"/>
          </a:xfrm>
          <a:prstGeom prst="rect">
            <a:avLst/>
          </a:prstGeom>
          <a:noFill/>
        </p:spPr>
        <p:txBody>
          <a:bodyPr wrap="none" lIns="91440" tIns="45720" rIns="91440" bIns="45720">
            <a:spAutoFit/>
          </a:bodyPr>
          <a:lstStyle/>
          <a:p>
            <a:pPr algn="ctr"/>
            <a:r>
              <a:rPr lang="en-US" sz="40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latin typeface="Arial" pitchFamily="34" charset="0"/>
                <a:cs typeface="Arial" pitchFamily="34" charset="0"/>
              </a:rPr>
              <a:t>ATmega 328P Microcontroller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4495801"/>
            <a:ext cx="3191916" cy="2124075"/>
          </a:xfrm>
          <a:prstGeom prst="rect">
            <a:avLst/>
          </a:prstGeom>
          <a:blipFill>
            <a:blip r:embed="rId4"/>
            <a:tile tx="0" ty="0" sx="100000" sy="100000" flip="none" algn="tl"/>
          </a:blipFill>
        </p:spPr>
      </p:pic>
      <p:sp>
        <p:nvSpPr>
          <p:cNvPr id="6" name="TextBox 5"/>
          <p:cNvSpPr txBox="1"/>
          <p:nvPr/>
        </p:nvSpPr>
        <p:spPr>
          <a:xfrm>
            <a:off x="1981200" y="1371600"/>
            <a:ext cx="7924800" cy="2862322"/>
          </a:xfrm>
          <a:prstGeom prst="rect">
            <a:avLst/>
          </a:prstGeom>
          <a:noFill/>
        </p:spPr>
        <p:txBody>
          <a:bodyPr wrap="square" rtlCol="0">
            <a:spAutoFit/>
          </a:bodyPr>
          <a:lstStyle/>
          <a:p>
            <a:pPr marL="285750" indent="-285750">
              <a:buFont typeface="Arial" pitchFamily="34" charset="0"/>
              <a:buChar char="•"/>
            </a:pPr>
            <a:r>
              <a:rPr lang="en-US" sz="2000" dirty="0">
                <a:solidFill>
                  <a:schemeClr val="accent5">
                    <a:lumMod val="50000"/>
                  </a:schemeClr>
                </a:solidFill>
                <a:latin typeface="Arial" pitchFamily="34" charset="0"/>
                <a:cs typeface="Arial" pitchFamily="34" charset="0"/>
              </a:rPr>
              <a:t>Brain of the Arduino Board</a:t>
            </a:r>
          </a:p>
          <a:p>
            <a:pPr marL="285750" indent="-285750">
              <a:buFont typeface="Arial" pitchFamily="34" charset="0"/>
              <a:buChar char="•"/>
            </a:pPr>
            <a:r>
              <a:rPr lang="en-US" sz="2000" dirty="0">
                <a:solidFill>
                  <a:schemeClr val="accent5">
                    <a:lumMod val="50000"/>
                  </a:schemeClr>
                </a:solidFill>
                <a:latin typeface="Arial" pitchFamily="34" charset="0"/>
                <a:cs typeface="Arial" pitchFamily="34" charset="0"/>
              </a:rPr>
              <a:t>Belongs to family of </a:t>
            </a:r>
            <a:r>
              <a:rPr lang="en-US" sz="2000" b="1" dirty="0">
                <a:solidFill>
                  <a:schemeClr val="accent5">
                    <a:lumMod val="50000"/>
                  </a:schemeClr>
                </a:solidFill>
                <a:latin typeface="Arial" pitchFamily="34" charset="0"/>
                <a:cs typeface="Arial" pitchFamily="34" charset="0"/>
              </a:rPr>
              <a:t>AVR </a:t>
            </a:r>
            <a:r>
              <a:rPr lang="en-US" sz="2000" dirty="0">
                <a:solidFill>
                  <a:schemeClr val="accent5">
                    <a:lumMod val="50000"/>
                  </a:schemeClr>
                </a:solidFill>
                <a:latin typeface="Arial" pitchFamily="34" charset="0"/>
                <a:cs typeface="Arial" pitchFamily="34" charset="0"/>
              </a:rPr>
              <a:t>microcontrollers.</a:t>
            </a:r>
          </a:p>
          <a:p>
            <a:pPr marL="285750" indent="-285750">
              <a:buFont typeface="Arial" pitchFamily="34" charset="0"/>
              <a:buChar char="•"/>
            </a:pPr>
            <a:r>
              <a:rPr lang="en-US" sz="2000" dirty="0">
                <a:solidFill>
                  <a:schemeClr val="accent5">
                    <a:lumMod val="50000"/>
                  </a:schemeClr>
                </a:solidFill>
                <a:latin typeface="Arial" pitchFamily="34" charset="0"/>
                <a:cs typeface="Arial" pitchFamily="34" charset="0"/>
              </a:rPr>
              <a:t>Manufactured by the Atmel corporation in 1996.</a:t>
            </a:r>
          </a:p>
          <a:p>
            <a:pPr marL="285750" indent="-285750">
              <a:buFont typeface="Arial" pitchFamily="34" charset="0"/>
              <a:buChar char="•"/>
            </a:pPr>
            <a:r>
              <a:rPr lang="en-US" sz="2000" dirty="0">
                <a:solidFill>
                  <a:schemeClr val="accent5">
                    <a:lumMod val="50000"/>
                  </a:schemeClr>
                </a:solidFill>
                <a:latin typeface="Arial" pitchFamily="34" charset="0"/>
                <a:cs typeface="Arial" pitchFamily="34" charset="0"/>
              </a:rPr>
              <a:t>Uses on-chip flash memory for program storage.</a:t>
            </a:r>
          </a:p>
          <a:p>
            <a:pPr marL="285750" indent="-285750">
              <a:buFont typeface="Arial" pitchFamily="34" charset="0"/>
              <a:buChar char="•"/>
            </a:pPr>
            <a:r>
              <a:rPr lang="en-US" sz="2000" b="1" u="sng" dirty="0">
                <a:latin typeface="Arial" pitchFamily="34" charset="0"/>
                <a:cs typeface="Arial" pitchFamily="34" charset="0"/>
              </a:rPr>
              <a:t>Features</a:t>
            </a:r>
            <a:r>
              <a:rPr lang="en-US" sz="2000" dirty="0">
                <a:latin typeface="Arial" pitchFamily="34" charset="0"/>
                <a:cs typeface="Arial" pitchFamily="34" charset="0"/>
              </a:rPr>
              <a:t>:</a:t>
            </a:r>
          </a:p>
          <a:p>
            <a:pPr fontAlgn="base"/>
            <a:r>
              <a:rPr lang="en-US" sz="2000" dirty="0">
                <a:latin typeface="Arial" pitchFamily="34" charset="0"/>
                <a:cs typeface="Arial" pitchFamily="34" charset="0"/>
              </a:rPr>
              <a:t>      </a:t>
            </a:r>
            <a:r>
              <a:rPr lang="en-US" sz="2000" dirty="0">
                <a:solidFill>
                  <a:schemeClr val="accent5">
                    <a:lumMod val="50000"/>
                  </a:schemeClr>
                </a:solidFill>
                <a:latin typeface="Arial" pitchFamily="34" charset="0"/>
                <a:cs typeface="Arial" pitchFamily="34" charset="0"/>
              </a:rPr>
              <a:t>Flash memory                    -     32 Kbytes</a:t>
            </a:r>
          </a:p>
          <a:p>
            <a:pPr fontAlgn="base"/>
            <a:r>
              <a:rPr lang="en-US" sz="2000" dirty="0">
                <a:solidFill>
                  <a:schemeClr val="accent5">
                    <a:lumMod val="50000"/>
                  </a:schemeClr>
                </a:solidFill>
                <a:latin typeface="Arial" pitchFamily="34" charset="0"/>
                <a:cs typeface="Arial" pitchFamily="34" charset="0"/>
              </a:rPr>
              <a:t>      Pin Count                           -     32</a:t>
            </a:r>
          </a:p>
          <a:p>
            <a:pPr fontAlgn="base"/>
            <a:r>
              <a:rPr lang="en-US" sz="2000" dirty="0">
                <a:solidFill>
                  <a:schemeClr val="accent5">
                    <a:lumMod val="50000"/>
                  </a:schemeClr>
                </a:solidFill>
                <a:latin typeface="Arial" pitchFamily="34" charset="0"/>
                <a:cs typeface="Arial" pitchFamily="34" charset="0"/>
              </a:rPr>
              <a:t>Max. Operating Freq.               -     20 MHz</a:t>
            </a:r>
          </a:p>
          <a:p>
            <a:endParaRPr lang="en-US" sz="2000" dirty="0">
              <a:latin typeface="Arial" pitchFamily="34" charset="0"/>
              <a:cs typeface="Arial" pitchFamily="34" charset="0"/>
            </a:endParaRPr>
          </a:p>
        </p:txBody>
      </p:sp>
    </p:spTree>
    <p:extLst>
      <p:ext uri="{BB962C8B-B14F-4D97-AF65-F5344CB8AC3E}">
        <p14:creationId xmlns:p14="http://schemas.microsoft.com/office/powerpoint/2010/main" val="33997753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3345891" y="2895600"/>
            <a:ext cx="5443863" cy="923330"/>
          </a:xfrm>
          <a:prstGeom prst="rect">
            <a:avLst/>
          </a:prstGeom>
          <a:noFill/>
        </p:spPr>
        <p:txBody>
          <a:bodyPr wrap="none" lIns="91440" tIns="45720" rIns="91440" bIns="45720">
            <a:spAutoFit/>
          </a:bodyPr>
          <a:lstStyle/>
          <a:p>
            <a:pPr algn="ctr"/>
            <a:r>
              <a:rPr lang="en-US" sz="5400" b="1" dirty="0">
                <a:ln w="10541" cmpd="sng">
                  <a:solidFill>
                    <a:schemeClr val="accent1">
                      <a:shade val="88000"/>
                      <a:satMod val="110000"/>
                    </a:schemeClr>
                  </a:solidFill>
                  <a:prstDash val="solid"/>
                </a:ln>
                <a:solidFill>
                  <a:srgbClr val="C00000"/>
                </a:solidFill>
              </a:rPr>
              <a:t>Bluetooth Module</a:t>
            </a:r>
          </a:p>
        </p:txBody>
      </p:sp>
    </p:spTree>
    <p:extLst>
      <p:ext uri="{BB962C8B-B14F-4D97-AF65-F5344CB8AC3E}">
        <p14:creationId xmlns:p14="http://schemas.microsoft.com/office/powerpoint/2010/main" val="12826151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4160472" y="152401"/>
            <a:ext cx="3523721" cy="769441"/>
          </a:xfrm>
          <a:prstGeom prst="rect">
            <a:avLst/>
          </a:prstGeom>
          <a:noFill/>
        </p:spPr>
        <p:txBody>
          <a:bodyPr wrap="none" lIns="91440" tIns="45720" rIns="91440" bIns="45720">
            <a:spAutoFit/>
          </a:bodyPr>
          <a:lstStyle/>
          <a:p>
            <a:pPr algn="ctr"/>
            <a:r>
              <a:rPr lang="en-US" sz="4000" b="1" dirty="0">
                <a:ln w="10541" cmpd="sng">
                  <a:solidFill>
                    <a:schemeClr val="accent1">
                      <a:shade val="88000"/>
                      <a:satMod val="110000"/>
                    </a:schemeClr>
                  </a:solidFill>
                  <a:prstDash val="solid"/>
                </a:ln>
                <a:solidFill>
                  <a:srgbClr val="C00000"/>
                </a:solidFill>
              </a:rPr>
              <a:t>HC-05 </a:t>
            </a:r>
            <a:r>
              <a:rPr lang="en-US" sz="4400" b="1" dirty="0">
                <a:ln w="10541" cmpd="sng">
                  <a:solidFill>
                    <a:schemeClr val="accent1">
                      <a:shade val="88000"/>
                      <a:satMod val="110000"/>
                    </a:schemeClr>
                  </a:solidFill>
                  <a:prstDash val="solid"/>
                </a:ln>
                <a:solidFill>
                  <a:srgbClr val="C00000"/>
                </a:solidFill>
              </a:rPr>
              <a:t>Module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010" y="2506015"/>
            <a:ext cx="3661591" cy="3738563"/>
          </a:xfrm>
          <a:prstGeom prst="rect">
            <a:avLst/>
          </a:prstGeom>
        </p:spPr>
      </p:pic>
      <p:sp>
        <p:nvSpPr>
          <p:cNvPr id="5" name="TextBox 4"/>
          <p:cNvSpPr txBox="1"/>
          <p:nvPr/>
        </p:nvSpPr>
        <p:spPr>
          <a:xfrm>
            <a:off x="1808408" y="838200"/>
            <a:ext cx="8686800" cy="3785652"/>
          </a:xfrm>
          <a:prstGeom prst="rect">
            <a:avLst/>
          </a:prstGeom>
          <a:noFill/>
        </p:spPr>
        <p:txBody>
          <a:bodyPr wrap="square" rtlCol="0">
            <a:spAutoFit/>
          </a:bodyPr>
          <a:lstStyle/>
          <a:p>
            <a:pPr marL="285750" indent="-285750">
              <a:buFont typeface="Arial" pitchFamily="34" charset="0"/>
              <a:buChar char="•"/>
            </a:pPr>
            <a:r>
              <a:rPr lang="en-US" sz="2000" dirty="0">
                <a:solidFill>
                  <a:srgbClr val="7030A0"/>
                </a:solidFill>
                <a:latin typeface="Arial" pitchFamily="34" charset="0"/>
                <a:cs typeface="Arial" pitchFamily="34" charset="0"/>
              </a:rPr>
              <a:t>Bluetooth SPP (Serial Port Protocol) module.</a:t>
            </a:r>
          </a:p>
          <a:p>
            <a:pPr marL="285750" indent="-285750">
              <a:buFont typeface="Arial" pitchFamily="34" charset="0"/>
              <a:buChar char="•"/>
            </a:pPr>
            <a:r>
              <a:rPr lang="en-US" sz="2000" dirty="0">
                <a:solidFill>
                  <a:srgbClr val="7030A0"/>
                </a:solidFill>
                <a:latin typeface="Arial" pitchFamily="34" charset="0"/>
                <a:cs typeface="Arial" pitchFamily="34" charset="0"/>
              </a:rPr>
              <a:t>Easy to Use.</a:t>
            </a:r>
          </a:p>
          <a:p>
            <a:pPr marL="285750" indent="-285750">
              <a:buFont typeface="Arial" pitchFamily="34" charset="0"/>
              <a:buChar char="•"/>
            </a:pPr>
            <a:r>
              <a:rPr lang="en-US" sz="2000" dirty="0">
                <a:solidFill>
                  <a:srgbClr val="7030A0"/>
                </a:solidFill>
                <a:latin typeface="Arial" pitchFamily="34" charset="0"/>
                <a:cs typeface="Arial" pitchFamily="34" charset="0"/>
              </a:rPr>
              <a:t>Designed for transparent wireless serial connection setup.</a:t>
            </a:r>
          </a:p>
          <a:p>
            <a:pPr marL="285750" indent="-285750">
              <a:buFont typeface="Arial" pitchFamily="34" charset="0"/>
              <a:buChar char="•"/>
            </a:pPr>
            <a:r>
              <a:rPr lang="en-US" sz="2000" b="1" u="sng" dirty="0">
                <a:solidFill>
                  <a:srgbClr val="7030A0"/>
                </a:solidFill>
                <a:latin typeface="Arial" pitchFamily="34" charset="0"/>
                <a:cs typeface="Arial" pitchFamily="34" charset="0"/>
              </a:rPr>
              <a:t>Features</a:t>
            </a:r>
            <a:r>
              <a:rPr lang="en-US" sz="2000" dirty="0">
                <a:solidFill>
                  <a:srgbClr val="7030A0"/>
                </a:solidFill>
                <a:latin typeface="Arial" pitchFamily="34" charset="0"/>
                <a:cs typeface="Arial" pitchFamily="34" charset="0"/>
              </a:rPr>
              <a:t>:-</a:t>
            </a:r>
          </a:p>
          <a:p>
            <a:r>
              <a:rPr lang="en-US" sz="2000" dirty="0">
                <a:solidFill>
                  <a:srgbClr val="7030A0"/>
                </a:solidFill>
                <a:latin typeface="Arial" pitchFamily="34" charset="0"/>
                <a:cs typeface="Arial" pitchFamily="34" charset="0"/>
              </a:rPr>
              <a:t>      i) Low Power 1.8V operation.</a:t>
            </a:r>
          </a:p>
          <a:p>
            <a:r>
              <a:rPr lang="en-US" sz="2000" dirty="0">
                <a:solidFill>
                  <a:srgbClr val="7030A0"/>
                </a:solidFill>
                <a:latin typeface="Arial" pitchFamily="34" charset="0"/>
                <a:cs typeface="Arial" pitchFamily="34" charset="0"/>
              </a:rPr>
              <a:t>     ii) Integrated antenna</a:t>
            </a:r>
          </a:p>
          <a:p>
            <a:r>
              <a:rPr lang="en-US" sz="2000" dirty="0">
                <a:solidFill>
                  <a:srgbClr val="7030A0"/>
                </a:solidFill>
                <a:latin typeface="Arial" pitchFamily="34" charset="0"/>
                <a:cs typeface="Arial" pitchFamily="34" charset="0"/>
              </a:rPr>
              <a:t>    iii) PIO Control</a:t>
            </a:r>
          </a:p>
          <a:p>
            <a:r>
              <a:rPr lang="en-US" sz="2000" dirty="0">
                <a:solidFill>
                  <a:srgbClr val="7030A0"/>
                </a:solidFill>
                <a:latin typeface="Arial" pitchFamily="34" charset="0"/>
                <a:cs typeface="Arial" pitchFamily="34" charset="0"/>
              </a:rPr>
              <a:t>    iv) Default Baud rate     :  38400, </a:t>
            </a:r>
          </a:p>
          <a:p>
            <a:r>
              <a:rPr lang="en-US" sz="2000" dirty="0">
                <a:solidFill>
                  <a:srgbClr val="7030A0"/>
                </a:solidFill>
                <a:latin typeface="Arial" pitchFamily="34" charset="0"/>
                <a:cs typeface="Arial" pitchFamily="34" charset="0"/>
              </a:rPr>
              <a:t>     v) Data bits                   :  8 </a:t>
            </a:r>
          </a:p>
          <a:p>
            <a:r>
              <a:rPr lang="en-US" sz="2000" dirty="0">
                <a:solidFill>
                  <a:srgbClr val="7030A0"/>
                </a:solidFill>
                <a:latin typeface="Arial" pitchFamily="34" charset="0"/>
                <a:cs typeface="Arial" pitchFamily="34" charset="0"/>
              </a:rPr>
              <a:t>    vi) Stop bit                     :  1</a:t>
            </a:r>
          </a:p>
          <a:p>
            <a:r>
              <a:rPr lang="en-US" sz="2000" dirty="0">
                <a:solidFill>
                  <a:srgbClr val="7030A0"/>
                </a:solidFill>
                <a:latin typeface="Arial" pitchFamily="34" charset="0"/>
                <a:cs typeface="Arial" pitchFamily="34" charset="0"/>
              </a:rPr>
              <a:t>   vii) Parity                        :   No parity </a:t>
            </a:r>
          </a:p>
          <a:p>
            <a:r>
              <a:rPr lang="en-US" sz="2000" dirty="0">
                <a:solidFill>
                  <a:srgbClr val="7030A0"/>
                </a:solidFill>
                <a:latin typeface="Arial" pitchFamily="34" charset="0"/>
                <a:cs typeface="Arial" pitchFamily="34" charset="0"/>
              </a:rPr>
              <a:t>  viii) Data control              :   Present</a:t>
            </a:r>
          </a:p>
        </p:txBody>
      </p:sp>
    </p:spTree>
    <p:extLst>
      <p:ext uri="{BB962C8B-B14F-4D97-AF65-F5344CB8AC3E}">
        <p14:creationId xmlns:p14="http://schemas.microsoft.com/office/powerpoint/2010/main" val="12900211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4160472" y="152401"/>
            <a:ext cx="3523721" cy="769441"/>
          </a:xfrm>
          <a:prstGeom prst="rect">
            <a:avLst/>
          </a:prstGeom>
          <a:noFill/>
        </p:spPr>
        <p:txBody>
          <a:bodyPr wrap="none" lIns="91440" tIns="45720" rIns="91440" bIns="45720">
            <a:spAutoFit/>
          </a:bodyPr>
          <a:lstStyle/>
          <a:p>
            <a:pPr algn="ctr"/>
            <a:r>
              <a:rPr lang="en-US" sz="4000" b="1" dirty="0">
                <a:ln w="10541" cmpd="sng">
                  <a:solidFill>
                    <a:schemeClr val="accent1">
                      <a:shade val="88000"/>
                      <a:satMod val="110000"/>
                    </a:schemeClr>
                  </a:solidFill>
                  <a:prstDash val="solid"/>
                </a:ln>
                <a:solidFill>
                  <a:srgbClr val="C00000"/>
                </a:solidFill>
              </a:rPr>
              <a:t>HC-05 </a:t>
            </a:r>
            <a:r>
              <a:rPr lang="en-US" sz="4400" b="1" dirty="0">
                <a:ln w="10541" cmpd="sng">
                  <a:solidFill>
                    <a:schemeClr val="accent1">
                      <a:shade val="88000"/>
                      <a:satMod val="110000"/>
                    </a:schemeClr>
                  </a:solidFill>
                  <a:prstDash val="solid"/>
                </a:ln>
                <a:solidFill>
                  <a:srgbClr val="C00000"/>
                </a:solidFill>
              </a:rPr>
              <a:t>Module </a:t>
            </a:r>
          </a:p>
        </p:txBody>
      </p:sp>
      <p:sp>
        <p:nvSpPr>
          <p:cNvPr id="3" name="TextBox 2"/>
          <p:cNvSpPr txBox="1"/>
          <p:nvPr/>
        </p:nvSpPr>
        <p:spPr>
          <a:xfrm>
            <a:off x="1808408" y="838200"/>
            <a:ext cx="8688946" cy="5940088"/>
          </a:xfrm>
          <a:prstGeom prst="rect">
            <a:avLst/>
          </a:prstGeom>
          <a:noFill/>
        </p:spPr>
        <p:txBody>
          <a:bodyPr wrap="square" rtlCol="0">
            <a:spAutoFit/>
          </a:bodyPr>
          <a:lstStyle/>
          <a:p>
            <a:pPr marL="285750" indent="-285750">
              <a:buFont typeface="Arial" pitchFamily="34" charset="0"/>
              <a:buChar char="•"/>
            </a:pPr>
            <a:r>
              <a:rPr lang="en-US" sz="2000" b="1" u="sng" dirty="0">
                <a:latin typeface="Arial" pitchFamily="34" charset="0"/>
                <a:cs typeface="Arial" pitchFamily="34" charset="0"/>
              </a:rPr>
              <a:t>Working Principle</a:t>
            </a:r>
            <a:r>
              <a:rPr lang="en-US" sz="2000" dirty="0">
                <a:latin typeface="Arial" pitchFamily="34" charset="0"/>
                <a:cs typeface="Arial" pitchFamily="34" charset="0"/>
              </a:rPr>
              <a:t>:-</a:t>
            </a:r>
          </a:p>
          <a:p>
            <a:r>
              <a:rPr lang="en-US" sz="2000" b="1" u="sng" dirty="0">
                <a:latin typeface="Arial" pitchFamily="34" charset="0"/>
                <a:cs typeface="Arial" pitchFamily="34" charset="0"/>
              </a:rPr>
              <a:t>    </a:t>
            </a: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a:p>
            <a:r>
              <a:rPr lang="en-US" sz="2000" dirty="0">
                <a:latin typeface="Arial" pitchFamily="34" charset="0"/>
                <a:cs typeface="Arial" pitchFamily="34" charset="0"/>
              </a:rPr>
              <a:t>          </a:t>
            </a:r>
            <a:r>
              <a:rPr lang="en-US" sz="2000" dirty="0">
                <a:solidFill>
                  <a:schemeClr val="accent6">
                    <a:lumMod val="50000"/>
                  </a:schemeClr>
                </a:solidFill>
                <a:latin typeface="Arial" pitchFamily="34" charset="0"/>
                <a:cs typeface="Arial" pitchFamily="34" charset="0"/>
              </a:rPr>
              <a:t>Android APP</a:t>
            </a:r>
          </a:p>
          <a:p>
            <a:r>
              <a:rPr lang="en-US" sz="2000" dirty="0">
                <a:solidFill>
                  <a:schemeClr val="accent6">
                    <a:lumMod val="50000"/>
                  </a:schemeClr>
                </a:solidFill>
                <a:latin typeface="Arial" pitchFamily="34" charset="0"/>
                <a:cs typeface="Arial" pitchFamily="34" charset="0"/>
              </a:rPr>
              <a:t>        (AMR_VOICE)</a:t>
            </a:r>
          </a:p>
          <a:p>
            <a:r>
              <a:rPr lang="en-US" sz="2000" b="1" u="sng" dirty="0">
                <a:latin typeface="Arial" pitchFamily="34" charset="0"/>
                <a:cs typeface="Arial" pitchFamily="34" charset="0"/>
              </a:rPr>
              <a:t>      </a:t>
            </a: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a:p>
            <a:r>
              <a:rPr lang="en-US" sz="2000" dirty="0">
                <a:latin typeface="Arial" pitchFamily="34" charset="0"/>
                <a:cs typeface="Arial" pitchFamily="34" charset="0"/>
              </a:rPr>
              <a:t>          </a:t>
            </a:r>
            <a:r>
              <a:rPr lang="en-US" sz="2000" dirty="0">
                <a:solidFill>
                  <a:schemeClr val="accent6">
                    <a:lumMod val="50000"/>
                  </a:schemeClr>
                </a:solidFill>
                <a:latin typeface="Arial" pitchFamily="34" charset="0"/>
                <a:cs typeface="Arial" pitchFamily="34" charset="0"/>
              </a:rPr>
              <a:t>Arduino UNO</a:t>
            </a:r>
          </a:p>
          <a:p>
            <a:endParaRPr lang="en-US" sz="2000" b="1" u="sng" dirty="0">
              <a:latin typeface="Arial" pitchFamily="34" charset="0"/>
              <a:cs typeface="Arial" pitchFamily="34" charset="0"/>
            </a:endParaRPr>
          </a:p>
          <a:p>
            <a:endParaRPr lang="en-US" sz="2000" b="1" u="sng" dirty="0">
              <a:latin typeface="Arial" pitchFamily="34" charset="0"/>
              <a:cs typeface="Arial"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972" y="2186848"/>
            <a:ext cx="3176029" cy="3242793"/>
          </a:xfrm>
          <a:prstGeom prst="rect">
            <a:avLst/>
          </a:prstGeom>
        </p:spPr>
      </p:pic>
      <p:sp>
        <p:nvSpPr>
          <p:cNvPr id="5" name="Right Arrow 4"/>
          <p:cNvSpPr/>
          <p:nvPr/>
        </p:nvSpPr>
        <p:spPr>
          <a:xfrm>
            <a:off x="4724401" y="2400096"/>
            <a:ext cx="2078669" cy="505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Left Arrow 8"/>
          <p:cNvSpPr/>
          <p:nvPr/>
        </p:nvSpPr>
        <p:spPr>
          <a:xfrm>
            <a:off x="4925534" y="4593370"/>
            <a:ext cx="1926270" cy="533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200" y="4267200"/>
            <a:ext cx="2133600" cy="1422400"/>
          </a:xfrm>
          <a:prstGeom prst="rect">
            <a:avLst/>
          </a:prstGeom>
        </p:spPr>
      </p:pic>
      <p:sp>
        <p:nvSpPr>
          <p:cNvPr id="11" name="TextBox 10"/>
          <p:cNvSpPr txBox="1"/>
          <p:nvPr/>
        </p:nvSpPr>
        <p:spPr>
          <a:xfrm>
            <a:off x="7390006" y="5528467"/>
            <a:ext cx="2602808" cy="400110"/>
          </a:xfrm>
          <a:prstGeom prst="rect">
            <a:avLst/>
          </a:prstGeom>
          <a:noFill/>
        </p:spPr>
        <p:txBody>
          <a:bodyPr wrap="square" rtlCol="0">
            <a:spAutoFit/>
          </a:bodyPr>
          <a:lstStyle/>
          <a:p>
            <a:r>
              <a:rPr lang="en-US" sz="2000" dirty="0">
                <a:solidFill>
                  <a:schemeClr val="accent6">
                    <a:lumMod val="50000"/>
                  </a:schemeClr>
                </a:solidFill>
                <a:latin typeface="Arial" pitchFamily="34" charset="0"/>
                <a:cs typeface="Arial" pitchFamily="34" charset="0"/>
              </a:rPr>
              <a:t>   </a:t>
            </a:r>
            <a:r>
              <a:rPr lang="en-US" sz="2000" b="1" dirty="0">
                <a:solidFill>
                  <a:schemeClr val="accent6">
                    <a:lumMod val="50000"/>
                  </a:schemeClr>
                </a:solidFill>
                <a:latin typeface="Arial" pitchFamily="34" charset="0"/>
                <a:cs typeface="Arial" pitchFamily="34" charset="0"/>
              </a:rPr>
              <a:t>Bluetooth Module</a:t>
            </a:r>
          </a:p>
        </p:txBody>
      </p:sp>
      <p:sp>
        <p:nvSpPr>
          <p:cNvPr id="12" name="TextBox 11"/>
          <p:cNvSpPr txBox="1"/>
          <p:nvPr/>
        </p:nvSpPr>
        <p:spPr>
          <a:xfrm>
            <a:off x="4925534" y="2065643"/>
            <a:ext cx="1676400" cy="369332"/>
          </a:xfrm>
          <a:prstGeom prst="rect">
            <a:avLst/>
          </a:prstGeom>
          <a:noFill/>
        </p:spPr>
        <p:txBody>
          <a:bodyPr wrap="square" rtlCol="0">
            <a:spAutoFit/>
          </a:bodyPr>
          <a:lstStyle/>
          <a:p>
            <a:r>
              <a:rPr lang="en-US" dirty="0"/>
              <a:t>Received Signal</a:t>
            </a:r>
          </a:p>
        </p:txBody>
      </p:sp>
      <p:sp>
        <p:nvSpPr>
          <p:cNvPr id="13" name="TextBox 12"/>
          <p:cNvSpPr txBox="1"/>
          <p:nvPr/>
        </p:nvSpPr>
        <p:spPr>
          <a:xfrm>
            <a:off x="4959196" y="5156626"/>
            <a:ext cx="1926270" cy="369332"/>
          </a:xfrm>
          <a:prstGeom prst="rect">
            <a:avLst/>
          </a:prstGeom>
          <a:noFill/>
        </p:spPr>
        <p:txBody>
          <a:bodyPr wrap="square" rtlCol="0">
            <a:spAutoFit/>
          </a:bodyPr>
          <a:lstStyle/>
          <a:p>
            <a:r>
              <a:rPr lang="en-US" dirty="0"/>
              <a:t>Transmitted Signal</a:t>
            </a:r>
          </a:p>
        </p:txBody>
      </p:sp>
    </p:spTree>
    <p:extLst>
      <p:ext uri="{BB962C8B-B14F-4D97-AF65-F5344CB8AC3E}">
        <p14:creationId xmlns:p14="http://schemas.microsoft.com/office/powerpoint/2010/main" val="3757767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9000"/>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2623931" y="172279"/>
            <a:ext cx="6163867" cy="769441"/>
          </a:xfrm>
          <a:prstGeom prst="rect">
            <a:avLst/>
          </a:prstGeom>
          <a:noFill/>
        </p:spPr>
        <p:txBody>
          <a:bodyPr wrap="none" rtlCol="0">
            <a:spAutoFit/>
          </a:bodyPr>
          <a:lstStyle/>
          <a:p>
            <a:r>
              <a:rPr lang="en-US" sz="4400" b="1" dirty="0" smtClean="0">
                <a:solidFill>
                  <a:srgbClr val="FF0000"/>
                </a:solidFill>
              </a:rPr>
              <a:t>25 APRIL 2015,  11:56 AM</a:t>
            </a:r>
            <a:endParaRPr lang="en-US" sz="4400" b="1" dirty="0">
              <a:solidFill>
                <a:srgbClr val="FF0000"/>
              </a:solidFill>
            </a:endParaRPr>
          </a:p>
        </p:txBody>
      </p:sp>
      <p:sp>
        <p:nvSpPr>
          <p:cNvPr id="3" name="TextBox 2"/>
          <p:cNvSpPr txBox="1"/>
          <p:nvPr/>
        </p:nvSpPr>
        <p:spPr>
          <a:xfrm>
            <a:off x="4648873" y="956825"/>
            <a:ext cx="2113977" cy="707886"/>
          </a:xfrm>
          <a:prstGeom prst="rect">
            <a:avLst/>
          </a:prstGeom>
          <a:noFill/>
          <a:ln w="38100">
            <a:solidFill>
              <a:schemeClr val="tx1"/>
            </a:solidFill>
          </a:ln>
        </p:spPr>
        <p:txBody>
          <a:bodyPr wrap="none" rtlCol="0">
            <a:spAutoFit/>
          </a:bodyPr>
          <a:lstStyle/>
          <a:p>
            <a:r>
              <a:rPr lang="en-US" sz="4000" b="1" dirty="0" smtClean="0">
                <a:solidFill>
                  <a:schemeClr val="accent1">
                    <a:lumMod val="50000"/>
                  </a:schemeClr>
                </a:solidFill>
                <a:latin typeface="Bodoni MT Black" panose="02070A03080606020203" pitchFamily="18" charset="0"/>
              </a:rPr>
              <a:t>NEPAL</a:t>
            </a:r>
            <a:endParaRPr lang="en-US" sz="4000" b="1" dirty="0">
              <a:solidFill>
                <a:schemeClr val="accent1">
                  <a:lumMod val="50000"/>
                </a:schemeClr>
              </a:solidFill>
              <a:latin typeface="Bodoni MT Black" panose="02070A03080606020203"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039" y="1820489"/>
            <a:ext cx="6863647" cy="4081993"/>
          </a:xfrm>
          <a:prstGeom prst="rect">
            <a:avLst/>
          </a:prstGeom>
        </p:spPr>
      </p:pic>
      <p:sp>
        <p:nvSpPr>
          <p:cNvPr id="5" name="Donut 4"/>
          <p:cNvSpPr/>
          <p:nvPr/>
        </p:nvSpPr>
        <p:spPr>
          <a:xfrm>
            <a:off x="5195655" y="3861486"/>
            <a:ext cx="1020418" cy="922549"/>
          </a:xfrm>
          <a:prstGeom prst="donut">
            <a:avLst>
              <a:gd name="adj" fmla="val 76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p:cNvSpPr/>
          <p:nvPr/>
        </p:nvSpPr>
        <p:spPr>
          <a:xfrm>
            <a:off x="4953401" y="3625395"/>
            <a:ext cx="1504924" cy="1394727"/>
          </a:xfrm>
          <a:prstGeom prst="donut">
            <a:avLst>
              <a:gd name="adj" fmla="val 577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p:cNvSpPr/>
          <p:nvPr/>
        </p:nvSpPr>
        <p:spPr>
          <a:xfrm>
            <a:off x="5374559" y="4017262"/>
            <a:ext cx="662609" cy="610995"/>
          </a:xfrm>
          <a:prstGeom prst="donut">
            <a:avLst>
              <a:gd name="adj" fmla="val 1201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5606472" y="4229993"/>
            <a:ext cx="198782" cy="1855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7530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3319703" y="2895600"/>
            <a:ext cx="5496249" cy="923330"/>
          </a:xfrm>
          <a:prstGeom prst="rect">
            <a:avLst/>
          </a:prstGeom>
          <a:noFill/>
        </p:spPr>
        <p:txBody>
          <a:bodyPr wrap="none" lIns="91440" tIns="45720" rIns="91440" bIns="45720">
            <a:spAutoFit/>
          </a:bodyPr>
          <a:lstStyle/>
          <a:p>
            <a:pPr algn="ctr"/>
            <a:r>
              <a:rPr lang="en-US" sz="5400" b="1" dirty="0">
                <a:ln w="10541" cmpd="sng">
                  <a:solidFill>
                    <a:schemeClr val="accent1">
                      <a:shade val="88000"/>
                      <a:satMod val="110000"/>
                    </a:schemeClr>
                  </a:solidFill>
                  <a:prstDash val="solid"/>
                </a:ln>
                <a:solidFill>
                  <a:schemeClr val="accent4">
                    <a:lumMod val="75000"/>
                  </a:schemeClr>
                </a:solidFill>
              </a:rPr>
              <a:t>Ultrasonic Module</a:t>
            </a:r>
          </a:p>
        </p:txBody>
      </p:sp>
    </p:spTree>
    <p:extLst>
      <p:ext uri="{BB962C8B-B14F-4D97-AF65-F5344CB8AC3E}">
        <p14:creationId xmlns:p14="http://schemas.microsoft.com/office/powerpoint/2010/main" val="15757064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3895174" y="152401"/>
            <a:ext cx="4054316" cy="769441"/>
          </a:xfrm>
          <a:prstGeom prst="rect">
            <a:avLst/>
          </a:prstGeom>
          <a:noFill/>
        </p:spPr>
        <p:txBody>
          <a:bodyPr wrap="none" lIns="91440" tIns="45720" rIns="91440" bIns="45720">
            <a:spAutoFit/>
          </a:bodyPr>
          <a:lstStyle/>
          <a:p>
            <a:pPr algn="ctr"/>
            <a:r>
              <a:rPr lang="en-US" sz="4000" b="1" dirty="0">
                <a:ln w="10541" cmpd="sng">
                  <a:solidFill>
                    <a:schemeClr val="accent1">
                      <a:shade val="88000"/>
                      <a:satMod val="110000"/>
                    </a:schemeClr>
                  </a:solidFill>
                  <a:prstDash val="solid"/>
                </a:ln>
                <a:solidFill>
                  <a:schemeClr val="accent4">
                    <a:lumMod val="75000"/>
                  </a:schemeClr>
                </a:solidFill>
              </a:rPr>
              <a:t>HC-SR04 </a:t>
            </a:r>
            <a:r>
              <a:rPr lang="en-US" sz="4400" b="1" dirty="0">
                <a:ln w="10541" cmpd="sng">
                  <a:solidFill>
                    <a:schemeClr val="accent1">
                      <a:shade val="88000"/>
                      <a:satMod val="110000"/>
                    </a:schemeClr>
                  </a:solidFill>
                  <a:prstDash val="solid"/>
                </a:ln>
                <a:solidFill>
                  <a:schemeClr val="accent4">
                    <a:lumMod val="75000"/>
                  </a:schemeClr>
                </a:solidFill>
              </a:rPr>
              <a:t>Module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1" y="2400838"/>
            <a:ext cx="3057525" cy="3592849"/>
          </a:xfrm>
          <a:prstGeom prst="rect">
            <a:avLst/>
          </a:prstGeom>
        </p:spPr>
      </p:pic>
      <p:sp>
        <p:nvSpPr>
          <p:cNvPr id="5" name="TextBox 4"/>
          <p:cNvSpPr txBox="1"/>
          <p:nvPr/>
        </p:nvSpPr>
        <p:spPr>
          <a:xfrm>
            <a:off x="1795530" y="1049629"/>
            <a:ext cx="8610600" cy="4370427"/>
          </a:xfrm>
          <a:prstGeom prst="rect">
            <a:avLst/>
          </a:prstGeom>
          <a:noFill/>
        </p:spPr>
        <p:txBody>
          <a:bodyPr wrap="square" rtlCol="0">
            <a:spAutoFit/>
          </a:bodyPr>
          <a:lstStyle/>
          <a:p>
            <a:pPr marL="285750" indent="-285750">
              <a:buFont typeface="Arial" pitchFamily="34" charset="0"/>
              <a:buChar char="•"/>
            </a:pPr>
            <a:r>
              <a:rPr lang="en-US" sz="2000" dirty="0">
                <a:solidFill>
                  <a:srgbClr val="00B050"/>
                </a:solidFill>
                <a:latin typeface="Arial" pitchFamily="34" charset="0"/>
                <a:cs typeface="Arial" pitchFamily="34" charset="0"/>
              </a:rPr>
              <a:t> Uses </a:t>
            </a:r>
            <a:r>
              <a:rPr lang="en-US" sz="2000" b="1" dirty="0">
                <a:solidFill>
                  <a:srgbClr val="00B050"/>
                </a:solidFill>
                <a:latin typeface="Arial" pitchFamily="34" charset="0"/>
                <a:cs typeface="Arial" pitchFamily="34" charset="0"/>
              </a:rPr>
              <a:t>sonar</a:t>
            </a:r>
            <a:r>
              <a:rPr lang="en-US" sz="2000" dirty="0">
                <a:solidFill>
                  <a:srgbClr val="00B050"/>
                </a:solidFill>
                <a:latin typeface="Arial" pitchFamily="34" charset="0"/>
                <a:cs typeface="Arial" pitchFamily="34" charset="0"/>
              </a:rPr>
              <a:t> to determine distance to an object.</a:t>
            </a:r>
          </a:p>
          <a:p>
            <a:pPr marL="285750" indent="-285750">
              <a:buFont typeface="Arial" pitchFamily="34" charset="0"/>
              <a:buChar char="•"/>
            </a:pPr>
            <a:r>
              <a:rPr lang="en-US" sz="2000" dirty="0">
                <a:solidFill>
                  <a:srgbClr val="00B050"/>
                </a:solidFill>
                <a:latin typeface="Arial" pitchFamily="34" charset="0"/>
                <a:cs typeface="Arial" pitchFamily="34" charset="0"/>
              </a:rPr>
              <a:t> Operation is not affected by sunlight or black material.</a:t>
            </a:r>
          </a:p>
          <a:p>
            <a:pPr marL="285750" indent="-285750">
              <a:buFont typeface="Arial" pitchFamily="34" charset="0"/>
              <a:buChar char="•"/>
            </a:pPr>
            <a:r>
              <a:rPr lang="en-US" sz="2000" dirty="0">
                <a:solidFill>
                  <a:srgbClr val="00B050"/>
                </a:solidFill>
                <a:latin typeface="Arial" pitchFamily="34" charset="0"/>
                <a:cs typeface="Arial" pitchFamily="34" charset="0"/>
              </a:rPr>
              <a:t> Consists of ultrasonic transmitter and receiver module.</a:t>
            </a:r>
          </a:p>
          <a:p>
            <a:pPr marL="285750" indent="-285750">
              <a:buFont typeface="Arial" pitchFamily="34" charset="0"/>
              <a:buChar char="•"/>
            </a:pPr>
            <a:r>
              <a:rPr lang="en-US" sz="2000" dirty="0">
                <a:solidFill>
                  <a:srgbClr val="00B050"/>
                </a:solidFill>
                <a:latin typeface="Arial" pitchFamily="34" charset="0"/>
                <a:cs typeface="Arial" pitchFamily="34" charset="0"/>
              </a:rPr>
              <a:t> </a:t>
            </a:r>
            <a:r>
              <a:rPr lang="en-US" sz="2000" b="1" u="sng" dirty="0">
                <a:solidFill>
                  <a:srgbClr val="00B050"/>
                </a:solidFill>
                <a:latin typeface="Arial" pitchFamily="34" charset="0"/>
                <a:cs typeface="Arial" pitchFamily="34" charset="0"/>
              </a:rPr>
              <a:t>Features</a:t>
            </a:r>
            <a:r>
              <a:rPr lang="en-US" sz="2000" dirty="0">
                <a:solidFill>
                  <a:srgbClr val="00B050"/>
                </a:solidFill>
                <a:latin typeface="Arial" pitchFamily="34" charset="0"/>
                <a:cs typeface="Arial" pitchFamily="34" charset="0"/>
              </a:rPr>
              <a:t>:-</a:t>
            </a:r>
            <a:endParaRPr lang="en-US" sz="2000" b="1" u="sng" dirty="0">
              <a:solidFill>
                <a:srgbClr val="00B050"/>
              </a:solidFill>
              <a:latin typeface="Arial" pitchFamily="34" charset="0"/>
              <a:cs typeface="Arial" pitchFamily="34" charset="0"/>
            </a:endParaRPr>
          </a:p>
          <a:p>
            <a:r>
              <a:rPr lang="en-US" sz="2000" dirty="0">
                <a:solidFill>
                  <a:srgbClr val="00B050"/>
                </a:solidFill>
                <a:latin typeface="Arial" pitchFamily="34" charset="0"/>
                <a:cs typeface="Arial" pitchFamily="34" charset="0"/>
              </a:rPr>
              <a:t>       i) Power Supply         :  +5V DC</a:t>
            </a:r>
          </a:p>
          <a:p>
            <a:r>
              <a:rPr lang="en-US" sz="2000" dirty="0">
                <a:solidFill>
                  <a:srgbClr val="00B050"/>
                </a:solidFill>
                <a:latin typeface="Arial" pitchFamily="34" charset="0"/>
                <a:cs typeface="Arial" pitchFamily="34" charset="0"/>
              </a:rPr>
              <a:t>      ii) Effectual Angle        :  &lt;15°</a:t>
            </a:r>
          </a:p>
          <a:p>
            <a:r>
              <a:rPr lang="en-US" sz="2000" dirty="0">
                <a:solidFill>
                  <a:srgbClr val="00B050"/>
                </a:solidFill>
                <a:latin typeface="Arial" pitchFamily="34" charset="0"/>
                <a:cs typeface="Arial" pitchFamily="34" charset="0"/>
              </a:rPr>
              <a:t>     iii) Ranging Distance   :   2cm – 400 cm</a:t>
            </a:r>
          </a:p>
          <a:p>
            <a:r>
              <a:rPr lang="en-US" sz="2000" dirty="0">
                <a:solidFill>
                  <a:srgbClr val="00B050"/>
                </a:solidFill>
                <a:latin typeface="Arial" pitchFamily="34" charset="0"/>
                <a:cs typeface="Arial" pitchFamily="34" charset="0"/>
              </a:rPr>
              <a:t>     iv) Measuring Angle     :  30 degree</a:t>
            </a:r>
          </a:p>
          <a:p>
            <a:pPr marL="285750" indent="-285750">
              <a:buFont typeface="Arial" pitchFamily="34" charset="0"/>
              <a:buChar char="•"/>
            </a:pPr>
            <a:r>
              <a:rPr lang="en-US" sz="2000" b="1" u="sng" dirty="0">
                <a:solidFill>
                  <a:srgbClr val="00B050"/>
                </a:solidFill>
                <a:latin typeface="Arial" pitchFamily="34" charset="0"/>
                <a:cs typeface="Arial" pitchFamily="34" charset="0"/>
              </a:rPr>
              <a:t>Pins</a:t>
            </a:r>
            <a:r>
              <a:rPr lang="en-US" sz="2000" dirty="0">
                <a:solidFill>
                  <a:srgbClr val="00B050"/>
                </a:solidFill>
                <a:latin typeface="Arial" pitchFamily="34" charset="0"/>
                <a:cs typeface="Arial" pitchFamily="34" charset="0"/>
              </a:rPr>
              <a:t>:-</a:t>
            </a:r>
            <a:endParaRPr lang="en-US" sz="2000" u="sng" dirty="0">
              <a:solidFill>
                <a:srgbClr val="00B050"/>
              </a:solidFill>
              <a:latin typeface="Arial" pitchFamily="34" charset="0"/>
              <a:cs typeface="Arial" pitchFamily="34" charset="0"/>
            </a:endParaRPr>
          </a:p>
          <a:p>
            <a:r>
              <a:rPr lang="en-US" sz="2000" dirty="0">
                <a:solidFill>
                  <a:srgbClr val="00B050"/>
                </a:solidFill>
                <a:latin typeface="Arial" pitchFamily="34" charset="0"/>
                <a:cs typeface="Arial" pitchFamily="34" charset="0"/>
              </a:rPr>
              <a:t>       V</a:t>
            </a:r>
            <a:r>
              <a:rPr lang="en-US" sz="1600" dirty="0">
                <a:solidFill>
                  <a:srgbClr val="00B050"/>
                </a:solidFill>
                <a:latin typeface="Arial" pitchFamily="34" charset="0"/>
                <a:cs typeface="Arial" pitchFamily="34" charset="0"/>
              </a:rPr>
              <a:t>CC</a:t>
            </a:r>
            <a:r>
              <a:rPr lang="en-US" sz="2000" dirty="0">
                <a:solidFill>
                  <a:srgbClr val="00B050"/>
                </a:solidFill>
                <a:latin typeface="Arial" pitchFamily="34" charset="0"/>
                <a:cs typeface="Arial" pitchFamily="34" charset="0"/>
              </a:rPr>
              <a:t>      :   +5V DC</a:t>
            </a:r>
          </a:p>
          <a:p>
            <a:r>
              <a:rPr lang="en-US" sz="2000" dirty="0">
                <a:solidFill>
                  <a:srgbClr val="00B050"/>
                </a:solidFill>
                <a:latin typeface="Arial" pitchFamily="34" charset="0"/>
                <a:cs typeface="Arial" pitchFamily="34" charset="0"/>
              </a:rPr>
              <a:t>       Trig       :   Trigger (INPUT)</a:t>
            </a:r>
          </a:p>
          <a:p>
            <a:r>
              <a:rPr lang="en-US" sz="2000" dirty="0">
                <a:solidFill>
                  <a:srgbClr val="00B050"/>
                </a:solidFill>
                <a:latin typeface="Arial" pitchFamily="34" charset="0"/>
                <a:cs typeface="Arial" pitchFamily="34" charset="0"/>
              </a:rPr>
              <a:t>       Echo     :   Echo (OUTPUT)</a:t>
            </a:r>
          </a:p>
          <a:p>
            <a:r>
              <a:rPr lang="en-US" sz="2000" dirty="0">
                <a:solidFill>
                  <a:srgbClr val="00B050"/>
                </a:solidFill>
                <a:latin typeface="Arial" pitchFamily="34" charset="0"/>
                <a:cs typeface="Arial" pitchFamily="34" charset="0"/>
              </a:rPr>
              <a:t>       GND     :   Ground</a:t>
            </a:r>
          </a:p>
          <a:p>
            <a:pPr marL="285750" indent="-285750">
              <a:buFont typeface="Arial" pitchFamily="34" charset="0"/>
              <a:buChar char="•"/>
            </a:pPr>
            <a:endParaRPr lang="en-US" dirty="0"/>
          </a:p>
        </p:txBody>
      </p:sp>
    </p:spTree>
    <p:extLst>
      <p:ext uri="{BB962C8B-B14F-4D97-AF65-F5344CB8AC3E}">
        <p14:creationId xmlns:p14="http://schemas.microsoft.com/office/powerpoint/2010/main" val="36248428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3895174" y="152401"/>
            <a:ext cx="4054316" cy="769441"/>
          </a:xfrm>
          <a:prstGeom prst="rect">
            <a:avLst/>
          </a:prstGeom>
          <a:noFill/>
        </p:spPr>
        <p:txBody>
          <a:bodyPr wrap="none" lIns="91440" tIns="45720" rIns="91440" bIns="45720">
            <a:spAutoFit/>
          </a:bodyPr>
          <a:lstStyle/>
          <a:p>
            <a:pPr algn="ctr"/>
            <a:r>
              <a:rPr lang="en-US" sz="4000" b="1" dirty="0">
                <a:ln w="10541" cmpd="sng">
                  <a:solidFill>
                    <a:schemeClr val="accent1">
                      <a:shade val="88000"/>
                      <a:satMod val="110000"/>
                    </a:schemeClr>
                  </a:solidFill>
                  <a:prstDash val="solid"/>
                </a:ln>
                <a:solidFill>
                  <a:schemeClr val="accent4">
                    <a:lumMod val="75000"/>
                  </a:schemeClr>
                </a:solidFill>
              </a:rPr>
              <a:t>HC-SR04 </a:t>
            </a:r>
            <a:r>
              <a:rPr lang="en-US" sz="4400" b="1" dirty="0">
                <a:ln w="10541" cmpd="sng">
                  <a:solidFill>
                    <a:schemeClr val="accent1">
                      <a:shade val="88000"/>
                      <a:satMod val="110000"/>
                    </a:schemeClr>
                  </a:solidFill>
                  <a:prstDash val="solid"/>
                </a:ln>
                <a:solidFill>
                  <a:schemeClr val="accent4">
                    <a:lumMod val="75000"/>
                  </a:schemeClr>
                </a:solidFill>
              </a:rPr>
              <a:t>Module </a:t>
            </a:r>
          </a:p>
        </p:txBody>
      </p:sp>
      <p:sp>
        <p:nvSpPr>
          <p:cNvPr id="3" name="TextBox 2"/>
          <p:cNvSpPr txBox="1"/>
          <p:nvPr/>
        </p:nvSpPr>
        <p:spPr>
          <a:xfrm>
            <a:off x="1981200" y="990601"/>
            <a:ext cx="8458200" cy="5663089"/>
          </a:xfrm>
          <a:prstGeom prst="rect">
            <a:avLst/>
          </a:prstGeom>
          <a:noFill/>
        </p:spPr>
        <p:txBody>
          <a:bodyPr wrap="square" rtlCol="0">
            <a:spAutoFit/>
          </a:bodyPr>
          <a:lstStyle/>
          <a:p>
            <a:pPr marL="285750" indent="-285750">
              <a:buFont typeface="Arial" pitchFamily="34" charset="0"/>
              <a:buChar char="•"/>
            </a:pPr>
            <a:r>
              <a:rPr lang="en-US" sz="2000" b="1" u="sng" dirty="0">
                <a:latin typeface="Arial" pitchFamily="34" charset="0"/>
                <a:cs typeface="Arial" pitchFamily="34" charset="0"/>
              </a:rPr>
              <a:t>Working Principle</a:t>
            </a:r>
            <a:r>
              <a:rPr lang="en-US" dirty="0"/>
              <a:t>:-</a:t>
            </a:r>
          </a:p>
          <a:p>
            <a:r>
              <a:rPr lang="en-US" dirty="0"/>
              <a:t>      </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975835"/>
            <a:ext cx="2820362" cy="3314163"/>
          </a:xfrm>
          <a:prstGeom prst="rect">
            <a:avLst/>
          </a:prstGeom>
        </p:spPr>
      </p:pic>
      <p:sp>
        <p:nvSpPr>
          <p:cNvPr id="5" name="TextBox 4"/>
          <p:cNvSpPr txBox="1"/>
          <p:nvPr/>
        </p:nvSpPr>
        <p:spPr>
          <a:xfrm>
            <a:off x="1986566" y="5289997"/>
            <a:ext cx="2820362" cy="400110"/>
          </a:xfrm>
          <a:prstGeom prst="rect">
            <a:avLst/>
          </a:prstGeom>
          <a:noFill/>
        </p:spPr>
        <p:txBody>
          <a:bodyPr wrap="square" rtlCol="0">
            <a:spAutoFit/>
          </a:bodyPr>
          <a:lstStyle/>
          <a:p>
            <a:pPr algn="ctr"/>
            <a:r>
              <a:rPr lang="en-US" sz="2000" b="1" dirty="0">
                <a:solidFill>
                  <a:schemeClr val="tx1">
                    <a:lumMod val="95000"/>
                    <a:lumOff val="5000"/>
                  </a:schemeClr>
                </a:solidFill>
                <a:latin typeface="Arial" pitchFamily="34" charset="0"/>
                <a:cs typeface="Arial" pitchFamily="34" charset="0"/>
              </a:rPr>
              <a:t>Ultrasonic Sensor</a:t>
            </a:r>
          </a:p>
        </p:txBody>
      </p:sp>
      <p:sp>
        <p:nvSpPr>
          <p:cNvPr id="6" name="Left Arrow 5"/>
          <p:cNvSpPr/>
          <p:nvPr/>
        </p:nvSpPr>
        <p:spPr>
          <a:xfrm>
            <a:off x="5218090" y="4000500"/>
            <a:ext cx="2133600" cy="533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p:cNvSpPr/>
          <p:nvPr/>
        </p:nvSpPr>
        <p:spPr>
          <a:xfrm>
            <a:off x="5337220" y="2990582"/>
            <a:ext cx="21336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5337220" y="4648200"/>
            <a:ext cx="2133600" cy="381000"/>
          </a:xfrm>
          <a:prstGeom prst="rect">
            <a:avLst/>
          </a:prstGeom>
          <a:noFill/>
        </p:spPr>
        <p:txBody>
          <a:bodyPr wrap="square" rtlCol="0">
            <a:spAutoFit/>
          </a:bodyPr>
          <a:lstStyle/>
          <a:p>
            <a:r>
              <a:rPr lang="en-US" dirty="0"/>
              <a:t>     Reflected Wave</a:t>
            </a:r>
          </a:p>
        </p:txBody>
      </p:sp>
      <p:sp>
        <p:nvSpPr>
          <p:cNvPr id="9" name="TextBox 8"/>
          <p:cNvSpPr txBox="1"/>
          <p:nvPr/>
        </p:nvSpPr>
        <p:spPr>
          <a:xfrm>
            <a:off x="5334000" y="2621250"/>
            <a:ext cx="1901780" cy="369332"/>
          </a:xfrm>
          <a:prstGeom prst="rect">
            <a:avLst/>
          </a:prstGeom>
          <a:noFill/>
        </p:spPr>
        <p:txBody>
          <a:bodyPr wrap="square" rtlCol="0">
            <a:spAutoFit/>
          </a:bodyPr>
          <a:lstStyle/>
          <a:p>
            <a:r>
              <a:rPr lang="en-US" dirty="0"/>
              <a:t>    Emitted Wave</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5857" y="2209800"/>
            <a:ext cx="2278075" cy="2819400"/>
          </a:xfrm>
          <a:prstGeom prst="rect">
            <a:avLst/>
          </a:prstGeom>
        </p:spPr>
      </p:pic>
      <p:sp>
        <p:nvSpPr>
          <p:cNvPr id="12" name="TextBox 11"/>
          <p:cNvSpPr txBox="1"/>
          <p:nvPr/>
        </p:nvSpPr>
        <p:spPr>
          <a:xfrm>
            <a:off x="7949490" y="5273898"/>
            <a:ext cx="2108910" cy="400110"/>
          </a:xfrm>
          <a:prstGeom prst="rect">
            <a:avLst/>
          </a:prstGeom>
          <a:noFill/>
        </p:spPr>
        <p:txBody>
          <a:bodyPr wrap="square" rtlCol="0">
            <a:spAutoFit/>
          </a:bodyPr>
          <a:lstStyle/>
          <a:p>
            <a:pPr algn="ctr"/>
            <a:r>
              <a:rPr lang="en-US" sz="2000" b="1" dirty="0">
                <a:latin typeface="Arial" pitchFamily="34" charset="0"/>
                <a:cs typeface="Arial" pitchFamily="34" charset="0"/>
              </a:rPr>
              <a:t>Obstacle</a:t>
            </a:r>
          </a:p>
        </p:txBody>
      </p:sp>
    </p:spTree>
    <p:extLst>
      <p:ext uri="{BB962C8B-B14F-4D97-AF65-F5344CB8AC3E}">
        <p14:creationId xmlns:p14="http://schemas.microsoft.com/office/powerpoint/2010/main" val="1661228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3743476" y="2895600"/>
            <a:ext cx="4648710" cy="923330"/>
          </a:xfrm>
          <a:prstGeom prst="rect">
            <a:avLst/>
          </a:prstGeom>
          <a:noFill/>
        </p:spPr>
        <p:txBody>
          <a:bodyPr wrap="none" lIns="91440" tIns="45720" rIns="91440" bIns="45720">
            <a:spAutoFit/>
          </a:bodyPr>
          <a:lstStyle/>
          <a:p>
            <a:pPr algn="ctr"/>
            <a:r>
              <a:rPr lang="en-US" sz="5400" b="1" dirty="0">
                <a:ln w="10541" cmpd="sng">
                  <a:solidFill>
                    <a:schemeClr val="accent1">
                      <a:shade val="88000"/>
                      <a:satMod val="110000"/>
                    </a:schemeClr>
                  </a:solidFill>
                  <a:prstDash val="solid"/>
                </a:ln>
                <a:solidFill>
                  <a:schemeClr val="accent6">
                    <a:lumMod val="50000"/>
                  </a:schemeClr>
                </a:solidFill>
              </a:rPr>
              <a:t>Motor Driver IC</a:t>
            </a:r>
          </a:p>
        </p:txBody>
      </p:sp>
    </p:spTree>
    <p:extLst>
      <p:ext uri="{BB962C8B-B14F-4D97-AF65-F5344CB8AC3E}">
        <p14:creationId xmlns:p14="http://schemas.microsoft.com/office/powerpoint/2010/main" val="18857525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4909076" y="152400"/>
            <a:ext cx="2026517" cy="707886"/>
          </a:xfrm>
          <a:prstGeom prst="rect">
            <a:avLst/>
          </a:prstGeom>
          <a:noFill/>
        </p:spPr>
        <p:txBody>
          <a:bodyPr wrap="none" lIns="91440" tIns="45720" rIns="91440" bIns="45720">
            <a:spAutoFit/>
          </a:bodyPr>
          <a:lstStyle/>
          <a:p>
            <a:pPr algn="ctr"/>
            <a:r>
              <a:rPr lang="en-US" sz="4000" b="1" dirty="0">
                <a:ln w="10541" cmpd="sng">
                  <a:solidFill>
                    <a:schemeClr val="accent1">
                      <a:shade val="88000"/>
                      <a:satMod val="110000"/>
                    </a:schemeClr>
                  </a:solidFill>
                  <a:prstDash val="solid"/>
                </a:ln>
                <a:solidFill>
                  <a:schemeClr val="accent6">
                    <a:lumMod val="50000"/>
                  </a:schemeClr>
                </a:solidFill>
              </a:rPr>
              <a:t>L293D IC</a:t>
            </a:r>
            <a:endParaRPr lang="en-US" sz="4400" b="1" dirty="0">
              <a:ln w="10541" cmpd="sng">
                <a:solidFill>
                  <a:schemeClr val="accent1">
                    <a:shade val="88000"/>
                    <a:satMod val="110000"/>
                  </a:schemeClr>
                </a:solidFill>
                <a:prstDash val="solid"/>
              </a:ln>
              <a:solidFill>
                <a:schemeClr val="accent6">
                  <a:lumMod val="50000"/>
                </a:schemeClr>
              </a:solidFill>
            </a:endParaRPr>
          </a:p>
        </p:txBody>
      </p:sp>
      <p:sp>
        <p:nvSpPr>
          <p:cNvPr id="4" name="TextBox 3"/>
          <p:cNvSpPr txBox="1"/>
          <p:nvPr/>
        </p:nvSpPr>
        <p:spPr>
          <a:xfrm>
            <a:off x="1752600" y="871018"/>
            <a:ext cx="8686800" cy="5940088"/>
          </a:xfrm>
          <a:prstGeom prst="rect">
            <a:avLst/>
          </a:prstGeom>
          <a:noFill/>
        </p:spPr>
        <p:txBody>
          <a:bodyPr wrap="square" rtlCol="0">
            <a:spAutoFit/>
          </a:bodyPr>
          <a:lstStyle/>
          <a:p>
            <a:pPr marL="342900" indent="-342900">
              <a:buFont typeface="Arial" pitchFamily="34" charset="0"/>
              <a:buChar char="•"/>
            </a:pPr>
            <a:r>
              <a:rPr lang="en-US" sz="2000" dirty="0">
                <a:solidFill>
                  <a:srgbClr val="002060"/>
                </a:solidFill>
              </a:rPr>
              <a:t>Motor Driver IC which allows DC motor to drive on either direction.</a:t>
            </a:r>
          </a:p>
          <a:p>
            <a:pPr marL="342900" indent="-342900">
              <a:buFont typeface="Arial" pitchFamily="34" charset="0"/>
              <a:buChar char="•"/>
            </a:pPr>
            <a:r>
              <a:rPr lang="en-US" sz="2000" dirty="0">
                <a:solidFill>
                  <a:srgbClr val="002060"/>
                </a:solidFill>
              </a:rPr>
              <a:t>16-pin IC which can control a set of two DC motors simultaneously in any direction.</a:t>
            </a:r>
          </a:p>
          <a:p>
            <a:pPr marL="342900" indent="-342900">
              <a:buFont typeface="Arial" pitchFamily="34" charset="0"/>
              <a:buChar char="•"/>
            </a:pPr>
            <a:r>
              <a:rPr lang="en-US" sz="2000" dirty="0">
                <a:solidFill>
                  <a:srgbClr val="002060"/>
                </a:solidFill>
              </a:rPr>
              <a:t>Motor driver ICs act as an interface between microprocessors and the motors in the robot.</a:t>
            </a:r>
          </a:p>
          <a:p>
            <a:pPr marL="342900" indent="-342900">
              <a:buFont typeface="Arial" pitchFamily="34" charset="0"/>
              <a:buChar char="•"/>
            </a:pPr>
            <a:r>
              <a:rPr lang="en-US" sz="2000" dirty="0">
                <a:solidFill>
                  <a:srgbClr val="002060"/>
                </a:solidFill>
              </a:rPr>
              <a:t>L293D consist of two H-bridge</a:t>
            </a:r>
          </a:p>
          <a:p>
            <a:pPr marL="342900" indent="-342900">
              <a:buFont typeface="Arial" pitchFamily="34" charset="0"/>
              <a:buChar char="•"/>
            </a:pPr>
            <a:r>
              <a:rPr lang="en-US" sz="2000" dirty="0">
                <a:solidFill>
                  <a:srgbClr val="002060"/>
                </a:solidFill>
              </a:rPr>
              <a:t> H-bridge is the simplest circuit for controlling a low current rated motor.</a:t>
            </a:r>
          </a:p>
          <a:p>
            <a:pPr marL="342900" indent="-342900">
              <a:buFont typeface="Arial" pitchFamily="34" charset="0"/>
              <a:buChar char="•"/>
            </a:pPr>
            <a:r>
              <a:rPr lang="en-US" sz="2000" dirty="0">
                <a:solidFill>
                  <a:srgbClr val="002060"/>
                </a:solidFill>
              </a:rPr>
              <a:t>Microprocessors operate at low voltages and require a small amount of current to operate while  the motors require a relatively higher voltages and current . </a:t>
            </a:r>
          </a:p>
          <a:p>
            <a:pPr marL="342900" indent="-342900">
              <a:buFont typeface="Arial" pitchFamily="34" charset="0"/>
              <a:buChar char="•"/>
            </a:pPr>
            <a:r>
              <a:rPr lang="en-US" sz="2000" dirty="0">
                <a:solidFill>
                  <a:srgbClr val="002060"/>
                </a:solidFill>
              </a:rPr>
              <a:t>Current cannot be supplied to the motors from the microprocessor. This is the primary need for the  motor driver IC.</a:t>
            </a:r>
          </a:p>
          <a:p>
            <a:pPr marL="342900" indent="-342900">
              <a:buFont typeface="Arial" pitchFamily="34" charset="0"/>
              <a:buChar char="•"/>
            </a:pPr>
            <a:endParaRPr lang="en-US" sz="2000" dirty="0">
              <a:latin typeface="Arial" pitchFamily="34" charset="0"/>
              <a:cs typeface="Arial" pitchFamily="34" charset="0"/>
            </a:endParaRPr>
          </a:p>
          <a:p>
            <a:endParaRPr lang="en-US" sz="2000" dirty="0">
              <a:latin typeface="Arial" pitchFamily="34" charset="0"/>
              <a:cs typeface="Arial" pitchFamily="34" charset="0"/>
            </a:endParaRPr>
          </a:p>
          <a:p>
            <a:endParaRPr lang="en-US" sz="2000" dirty="0">
              <a:latin typeface="Arial" pitchFamily="34" charset="0"/>
              <a:cs typeface="Arial" pitchFamily="34" charset="0"/>
            </a:endParaRPr>
          </a:p>
          <a:p>
            <a:endParaRPr lang="en-US" sz="2000" dirty="0">
              <a:latin typeface="Arial" pitchFamily="34" charset="0"/>
              <a:cs typeface="Arial" pitchFamily="34" charset="0"/>
            </a:endParaRPr>
          </a:p>
          <a:p>
            <a:endParaRPr lang="en-US" sz="2000" dirty="0">
              <a:latin typeface="Arial" pitchFamily="34" charset="0"/>
              <a:cs typeface="Arial" pitchFamily="34" charset="0"/>
            </a:endParaRPr>
          </a:p>
          <a:p>
            <a:endParaRPr lang="en-US" sz="2000" dirty="0">
              <a:latin typeface="Arial" pitchFamily="34" charset="0"/>
              <a:cs typeface="Arial" pitchFamily="34" charset="0"/>
            </a:endParaRPr>
          </a:p>
          <a:p>
            <a:endParaRPr lang="en-US" sz="2000" dirty="0">
              <a:latin typeface="Arial" pitchFamily="34" charset="0"/>
              <a:cs typeface="Arial" pitchFamily="34" charset="0"/>
            </a:endParaRPr>
          </a:p>
          <a:p>
            <a:endParaRPr lang="en-US" sz="2000" dirty="0">
              <a:latin typeface="Arial" pitchFamily="34" charset="0"/>
              <a:cs typeface="Arial"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633" y="4648200"/>
            <a:ext cx="2819400" cy="1876182"/>
          </a:xfrm>
          <a:prstGeom prst="rect">
            <a:avLst/>
          </a:prstGeom>
        </p:spPr>
      </p:pic>
    </p:spTree>
    <p:extLst>
      <p:ext uri="{BB962C8B-B14F-4D97-AF65-F5344CB8AC3E}">
        <p14:creationId xmlns:p14="http://schemas.microsoft.com/office/powerpoint/2010/main" val="8582799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Rectangle 1"/>
          <p:cNvSpPr/>
          <p:nvPr/>
        </p:nvSpPr>
        <p:spPr>
          <a:xfrm>
            <a:off x="4909076" y="152400"/>
            <a:ext cx="2026517" cy="707886"/>
          </a:xfrm>
          <a:prstGeom prst="rect">
            <a:avLst/>
          </a:prstGeom>
          <a:noFill/>
        </p:spPr>
        <p:txBody>
          <a:bodyPr wrap="none" lIns="91440" tIns="45720" rIns="91440" bIns="45720">
            <a:spAutoFit/>
          </a:bodyPr>
          <a:lstStyle/>
          <a:p>
            <a:pPr algn="ctr"/>
            <a:r>
              <a:rPr lang="en-US" sz="4000" b="1" dirty="0">
                <a:ln w="10541" cmpd="sng">
                  <a:solidFill>
                    <a:schemeClr val="accent1">
                      <a:shade val="88000"/>
                      <a:satMod val="110000"/>
                    </a:schemeClr>
                  </a:solidFill>
                  <a:prstDash val="solid"/>
                </a:ln>
                <a:solidFill>
                  <a:schemeClr val="accent6">
                    <a:lumMod val="50000"/>
                  </a:schemeClr>
                </a:solidFill>
              </a:rPr>
              <a:t>L293D IC</a:t>
            </a:r>
            <a:endParaRPr lang="en-US" sz="4400" b="1" dirty="0">
              <a:ln w="10541" cmpd="sng">
                <a:solidFill>
                  <a:schemeClr val="accent1">
                    <a:shade val="88000"/>
                    <a:satMod val="110000"/>
                  </a:schemeClr>
                </a:solidFill>
                <a:prstDash val="solid"/>
              </a:ln>
              <a:solidFill>
                <a:schemeClr val="accent6">
                  <a:lumMod val="50000"/>
                </a:schemeClr>
              </a:solidFill>
            </a:endParaRPr>
          </a:p>
        </p:txBody>
      </p:sp>
      <p:sp>
        <p:nvSpPr>
          <p:cNvPr id="4" name="TextBox 3"/>
          <p:cNvSpPr txBox="1"/>
          <p:nvPr/>
        </p:nvSpPr>
        <p:spPr>
          <a:xfrm>
            <a:off x="1676400" y="860287"/>
            <a:ext cx="8915400" cy="5663089"/>
          </a:xfrm>
          <a:prstGeom prst="rect">
            <a:avLst/>
          </a:prstGeom>
          <a:noFill/>
        </p:spPr>
        <p:txBody>
          <a:bodyPr wrap="square" rtlCol="0">
            <a:spAutoFit/>
          </a:bodyPr>
          <a:lstStyle/>
          <a:p>
            <a:pPr marL="285750" indent="-285750">
              <a:buFont typeface="Arial" pitchFamily="34" charset="0"/>
              <a:buChar char="•"/>
            </a:pPr>
            <a:r>
              <a:rPr lang="en-US" sz="2000" b="1" u="sng" dirty="0">
                <a:latin typeface="Arial" pitchFamily="34" charset="0"/>
                <a:cs typeface="Arial" pitchFamily="34" charset="0"/>
              </a:rPr>
              <a:t>Working Principle</a:t>
            </a:r>
            <a:r>
              <a:rPr lang="en-US" sz="2000" dirty="0">
                <a:latin typeface="Arial" pitchFamily="34" charset="0"/>
                <a:cs typeface="Arial" pitchFamily="34" charset="0"/>
              </a:rPr>
              <a:t>:-</a:t>
            </a:r>
            <a:endParaRPr lang="en-US" sz="2000" b="1" u="sng" dirty="0">
              <a:latin typeface="Arial" pitchFamily="34" charset="0"/>
              <a:cs typeface="Arial" pitchFamily="34" charset="0"/>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1" y="1600200"/>
            <a:ext cx="3707029" cy="4000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1632" y="1795305"/>
            <a:ext cx="3312665" cy="2033588"/>
          </a:xfrm>
          <a:prstGeom prst="rect">
            <a:avLst/>
          </a:prstGeom>
        </p:spPr>
      </p:pic>
      <p:sp>
        <p:nvSpPr>
          <p:cNvPr id="7" name="TextBox 6"/>
          <p:cNvSpPr txBox="1"/>
          <p:nvPr/>
        </p:nvSpPr>
        <p:spPr>
          <a:xfrm>
            <a:off x="2401910" y="3962400"/>
            <a:ext cx="2743200" cy="400110"/>
          </a:xfrm>
          <a:prstGeom prst="rect">
            <a:avLst/>
          </a:prstGeom>
          <a:noFill/>
        </p:spPr>
        <p:txBody>
          <a:bodyPr wrap="square" rtlCol="0">
            <a:spAutoFit/>
          </a:bodyPr>
          <a:lstStyle/>
          <a:p>
            <a:pPr algn="ctr"/>
            <a:r>
              <a:rPr lang="en-US" sz="2000" dirty="0">
                <a:latin typeface="Arial" pitchFamily="34" charset="0"/>
                <a:cs typeface="Arial" pitchFamily="34" charset="0"/>
              </a:rPr>
              <a:t>H-Bridge</a:t>
            </a:r>
          </a:p>
        </p:txBody>
      </p:sp>
      <p:sp>
        <p:nvSpPr>
          <p:cNvPr id="8" name="TextBox 7"/>
          <p:cNvSpPr txBox="1"/>
          <p:nvPr/>
        </p:nvSpPr>
        <p:spPr>
          <a:xfrm>
            <a:off x="6935592" y="5667345"/>
            <a:ext cx="3122808" cy="400110"/>
          </a:xfrm>
          <a:prstGeom prst="rect">
            <a:avLst/>
          </a:prstGeom>
          <a:noFill/>
        </p:spPr>
        <p:txBody>
          <a:bodyPr wrap="square" rtlCol="0">
            <a:spAutoFit/>
          </a:bodyPr>
          <a:lstStyle/>
          <a:p>
            <a:pPr algn="ctr"/>
            <a:r>
              <a:rPr lang="en-US" sz="2000" dirty="0">
                <a:latin typeface="Arial" pitchFamily="34" charset="0"/>
                <a:cs typeface="Arial" pitchFamily="34" charset="0"/>
              </a:rPr>
              <a:t>Pin Diagram of L293D IC</a:t>
            </a:r>
          </a:p>
        </p:txBody>
      </p:sp>
    </p:spTree>
    <p:extLst>
      <p:ext uri="{BB962C8B-B14F-4D97-AF65-F5344CB8AC3E}">
        <p14:creationId xmlns:p14="http://schemas.microsoft.com/office/powerpoint/2010/main" val="4681435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91439"/>
            <a:ext cx="10972800" cy="809896"/>
          </a:xfrm>
        </p:spPr>
        <p:txBody>
          <a:bodyPr/>
          <a:lstStyle/>
          <a:p>
            <a:r>
              <a:rPr lang="en-US" dirty="0" smtClean="0">
                <a:latin typeface="Castellar" panose="020A0402060406010301" pitchFamily="18" charset="0"/>
              </a:rPr>
              <a:t>CIRCUIT DIAGRAM</a:t>
            </a:r>
            <a:endParaRPr lang="en-US" dirty="0">
              <a:latin typeface="Castellar" panose="020A0402060406010301" pitchFamily="18" charset="0"/>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9034" y="613954"/>
            <a:ext cx="8199837" cy="6244045"/>
          </a:xfrm>
        </p:spPr>
      </p:pic>
    </p:spTree>
    <p:extLst>
      <p:ext uri="{BB962C8B-B14F-4D97-AF65-F5344CB8AC3E}">
        <p14:creationId xmlns:p14="http://schemas.microsoft.com/office/powerpoint/2010/main" val="21060943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4495800"/>
            <a:ext cx="8229600" cy="762000"/>
          </a:xfrm>
        </p:spPr>
        <p:txBody>
          <a:bodyPr/>
          <a:lstStyle/>
          <a:p>
            <a:r>
              <a:rPr lang="en-US" b="1" u="sng" dirty="0" smtClean="0">
                <a:solidFill>
                  <a:srgbClr val="FFFF00"/>
                </a:solidFill>
                <a:latin typeface="Bodoni MT Black" panose="02070A03080606020203" pitchFamily="18" charset="0"/>
              </a:rPr>
              <a:t>ALGORITHM</a:t>
            </a:r>
            <a:endParaRPr lang="en-US" dirty="0">
              <a:solidFill>
                <a:srgbClr val="FFFF00"/>
              </a:solidFill>
              <a:latin typeface="Bodoni MT Black" panose="02070A03080606020203" pitchFamily="18" charset="0"/>
            </a:endParaRPr>
          </a:p>
        </p:txBody>
      </p:sp>
      <p:pic>
        <p:nvPicPr>
          <p:cNvPr id="4" name="Content Placeholder 3" descr="algorithms.jpg"/>
          <p:cNvPicPr>
            <a:picLocks noGrp="1" noChangeAspect="1"/>
          </p:cNvPicPr>
          <p:nvPr>
            <p:ph idx="1"/>
          </p:nvPr>
        </p:nvPicPr>
        <p:blipFill>
          <a:blip r:embed="rId3" cstate="print"/>
          <a:stretch>
            <a:fillRect/>
          </a:stretch>
        </p:blipFill>
        <p:spPr>
          <a:xfrm>
            <a:off x="4724401" y="1447801"/>
            <a:ext cx="2524125" cy="2524125"/>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Algerian" pitchFamily="82" charset="0"/>
              </a:rPr>
              <a:t>ALGORITHM</a:t>
            </a:r>
            <a:endParaRPr lang="en-US" dirty="0"/>
          </a:p>
        </p:txBody>
      </p:sp>
      <p:pic>
        <p:nvPicPr>
          <p:cNvPr id="4" name="Content Placeholder 3" descr="Capture.PNG"/>
          <p:cNvPicPr>
            <a:picLocks noGrp="1" noChangeAspect="1"/>
          </p:cNvPicPr>
          <p:nvPr>
            <p:ph idx="1"/>
          </p:nvPr>
        </p:nvPicPr>
        <p:blipFill>
          <a:blip r:embed="rId3" cstate="print"/>
          <a:stretch>
            <a:fillRect/>
          </a:stretch>
        </p:blipFill>
        <p:spPr>
          <a:xfrm>
            <a:off x="1981200" y="1794263"/>
            <a:ext cx="8229600" cy="4137839"/>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1200" y="4648200"/>
            <a:ext cx="8229600" cy="685800"/>
          </a:xfrm>
        </p:spPr>
        <p:txBody>
          <a:bodyPr>
            <a:normAutofit fontScale="90000"/>
          </a:bodyPr>
          <a:lstStyle/>
          <a:p>
            <a:r>
              <a:rPr lang="en-US" b="1" dirty="0" smtClean="0">
                <a:solidFill>
                  <a:srgbClr val="009999"/>
                </a:solidFill>
                <a:latin typeface="Algerian" pitchFamily="82" charset="0"/>
              </a:rPr>
              <a:t>CODE</a:t>
            </a:r>
            <a:endParaRPr lang="en-US" b="1" dirty="0">
              <a:solidFill>
                <a:srgbClr val="009999"/>
              </a:solidFill>
              <a:latin typeface="Algerian" pitchFamily="82" charset="0"/>
            </a:endParaRPr>
          </a:p>
        </p:txBody>
      </p:sp>
      <p:pic>
        <p:nvPicPr>
          <p:cNvPr id="4" name="Content Placeholder 3" descr="arduino-logo.png"/>
          <p:cNvPicPr>
            <a:picLocks noGrp="1" noChangeAspect="1"/>
          </p:cNvPicPr>
          <p:nvPr>
            <p:ph idx="1"/>
          </p:nvPr>
        </p:nvPicPr>
        <p:blipFill>
          <a:blip r:embed="rId3" cstate="print"/>
          <a:stretch>
            <a:fillRect/>
          </a:stretch>
        </p:blipFill>
        <p:spPr>
          <a:xfrm>
            <a:off x="4267201" y="1066800"/>
            <a:ext cx="3571875" cy="34290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30" y="1245704"/>
            <a:ext cx="5018157" cy="28227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460" y="838199"/>
            <a:ext cx="4850296" cy="3637722"/>
          </a:xfrm>
          <a:prstGeom prst="rect">
            <a:avLst/>
          </a:prstGeom>
        </p:spPr>
      </p:pic>
      <p:sp>
        <p:nvSpPr>
          <p:cNvPr id="5" name="TextBox 4"/>
          <p:cNvSpPr txBox="1"/>
          <p:nvPr/>
        </p:nvSpPr>
        <p:spPr>
          <a:xfrm>
            <a:off x="844062" y="4951828"/>
            <a:ext cx="10208251" cy="1200329"/>
          </a:xfrm>
          <a:prstGeom prst="rect">
            <a:avLst/>
          </a:prstGeom>
          <a:solidFill>
            <a:schemeClr val="accent2">
              <a:lumMod val="20000"/>
              <a:lumOff val="80000"/>
            </a:schemeClr>
          </a:solidFill>
          <a:ln w="38100">
            <a:solidFill>
              <a:schemeClr val="accent1">
                <a:lumMod val="50000"/>
              </a:schemeClr>
            </a:solidFill>
          </a:ln>
        </p:spPr>
        <p:txBody>
          <a:bodyPr wrap="square" rtlCol="0">
            <a:spAutoFit/>
          </a:bodyPr>
          <a:lstStyle/>
          <a:p>
            <a:r>
              <a:rPr lang="en-US" sz="2400" b="1" dirty="0" smtClean="0">
                <a:solidFill>
                  <a:srgbClr val="FF0000"/>
                </a:solidFill>
              </a:rPr>
              <a:t>Apart from taking </a:t>
            </a:r>
            <a:r>
              <a:rPr lang="en-US" sz="2400" b="1" dirty="0">
                <a:solidFill>
                  <a:srgbClr val="FF0000"/>
                </a:solidFill>
              </a:rPr>
              <a:t>over 9,000 people and </a:t>
            </a:r>
            <a:r>
              <a:rPr lang="en-US" sz="2400" b="1" dirty="0" smtClean="0">
                <a:solidFill>
                  <a:srgbClr val="FF0000"/>
                </a:solidFill>
              </a:rPr>
              <a:t>leaving </a:t>
            </a:r>
            <a:r>
              <a:rPr lang="en-US" sz="2400" b="1" dirty="0">
                <a:solidFill>
                  <a:srgbClr val="FF0000"/>
                </a:solidFill>
              </a:rPr>
              <a:t>more than </a:t>
            </a:r>
            <a:r>
              <a:rPr lang="en-US" sz="2400" b="1" dirty="0" smtClean="0">
                <a:solidFill>
                  <a:srgbClr val="FF0000"/>
                </a:solidFill>
              </a:rPr>
              <a:t>23,000 people injured, the recovery and rescue operations take over a few months, only to be struck by another severe earthquake (12</a:t>
            </a:r>
            <a:r>
              <a:rPr lang="en-US" sz="2400" b="1" baseline="30000" dirty="0" smtClean="0">
                <a:solidFill>
                  <a:srgbClr val="FF0000"/>
                </a:solidFill>
              </a:rPr>
              <a:t>th</a:t>
            </a:r>
            <a:r>
              <a:rPr lang="en-US" sz="2400" b="1" dirty="0" smtClean="0">
                <a:solidFill>
                  <a:srgbClr val="FF0000"/>
                </a:solidFill>
              </a:rPr>
              <a:t> May) meanwhile.</a:t>
            </a:r>
            <a:endParaRPr lang="en-US" sz="2400" b="1" dirty="0">
              <a:solidFill>
                <a:srgbClr val="FF0000"/>
              </a:solidFill>
            </a:endParaRPr>
          </a:p>
        </p:txBody>
      </p:sp>
    </p:spTree>
    <p:extLst>
      <p:ext uri="{BB962C8B-B14F-4D97-AF65-F5344CB8AC3E}">
        <p14:creationId xmlns:p14="http://schemas.microsoft.com/office/powerpoint/2010/main" val="38464319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Lucida Calligraphy" panose="03010101010101010101" pitchFamily="66" charset="0"/>
              </a:rPr>
              <a:t>CODE</a:t>
            </a:r>
            <a:endParaRPr lang="en-US" dirty="0">
              <a:latin typeface="Lucida Calligraphy" panose="03010101010101010101" pitchFamily="66" charset="0"/>
            </a:endParaRPr>
          </a:p>
        </p:txBody>
      </p:sp>
      <p:sp>
        <p:nvSpPr>
          <p:cNvPr id="3" name="Content Placeholder 2"/>
          <p:cNvSpPr>
            <a:spLocks noGrp="1"/>
          </p:cNvSpPr>
          <p:nvPr>
            <p:ph idx="1"/>
          </p:nvPr>
        </p:nvSpPr>
        <p:spPr/>
        <p:txBody>
          <a:bodyPr>
            <a:normAutofit fontScale="62500" lnSpcReduction="20000"/>
          </a:bodyPr>
          <a:lstStyle/>
          <a:p>
            <a:pPr marL="514350" indent="-514350">
              <a:buFont typeface="+mj-lt"/>
              <a:buAutoNum type="arabicPeriod"/>
            </a:pPr>
            <a:r>
              <a:rPr lang="en-US" dirty="0"/>
              <a:t>#define </a:t>
            </a:r>
            <a:r>
              <a:rPr lang="en-US" dirty="0" err="1"/>
              <a:t>trigPin</a:t>
            </a:r>
            <a:r>
              <a:rPr lang="en-US" dirty="0"/>
              <a:t> 11</a:t>
            </a:r>
          </a:p>
          <a:p>
            <a:pPr marL="514350" indent="-514350">
              <a:buFont typeface="+mj-lt"/>
              <a:buAutoNum type="arabicPeriod"/>
            </a:pPr>
            <a:r>
              <a:rPr lang="en-US" dirty="0"/>
              <a:t>#define </a:t>
            </a:r>
            <a:r>
              <a:rPr lang="en-US" dirty="0" err="1"/>
              <a:t>echoPin</a:t>
            </a:r>
            <a:r>
              <a:rPr lang="en-US" dirty="0"/>
              <a:t> 12</a:t>
            </a:r>
          </a:p>
          <a:p>
            <a:pPr marL="514350" indent="-514350">
              <a:buFont typeface="+mj-lt"/>
              <a:buAutoNum type="arabicPeriod"/>
            </a:pPr>
            <a:r>
              <a:rPr lang="en-US" dirty="0" err="1"/>
              <a:t>int</a:t>
            </a:r>
            <a:r>
              <a:rPr lang="en-US" dirty="0"/>
              <a:t> </a:t>
            </a:r>
            <a:r>
              <a:rPr lang="en-US" dirty="0" err="1"/>
              <a:t>ultrasono</a:t>
            </a:r>
            <a:r>
              <a:rPr lang="en-US" dirty="0"/>
              <a:t>(</a:t>
            </a:r>
            <a:r>
              <a:rPr lang="en-US" dirty="0" err="1"/>
              <a:t>int</a:t>
            </a:r>
            <a:r>
              <a:rPr lang="en-US" dirty="0"/>
              <a:t> duration, </a:t>
            </a:r>
            <a:r>
              <a:rPr lang="en-US" dirty="0" err="1"/>
              <a:t>int</a:t>
            </a:r>
            <a:r>
              <a:rPr lang="en-US" dirty="0"/>
              <a:t> distance);</a:t>
            </a:r>
          </a:p>
          <a:p>
            <a:pPr marL="514350" indent="-514350">
              <a:buFont typeface="+mj-lt"/>
              <a:buAutoNum type="arabicPeriod"/>
            </a:pPr>
            <a:r>
              <a:rPr lang="en-US" dirty="0"/>
              <a:t>long </a:t>
            </a:r>
            <a:r>
              <a:rPr lang="en-US" dirty="0" err="1"/>
              <a:t>distance,duration</a:t>
            </a:r>
            <a:r>
              <a:rPr lang="en-US" dirty="0"/>
              <a:t>;</a:t>
            </a:r>
          </a:p>
          <a:p>
            <a:pPr marL="514350" indent="-514350">
              <a:buFont typeface="+mj-lt"/>
              <a:buAutoNum type="arabicPeriod"/>
            </a:pPr>
            <a:r>
              <a:rPr lang="en-US" dirty="0"/>
              <a:t>String voice;</a:t>
            </a:r>
          </a:p>
          <a:p>
            <a:pPr marL="514350" indent="-514350">
              <a:buFont typeface="+mj-lt"/>
              <a:buAutoNum type="arabicPeriod"/>
            </a:pPr>
            <a:r>
              <a:rPr lang="en-US" dirty="0" err="1"/>
              <a:t>int</a:t>
            </a:r>
            <a:r>
              <a:rPr lang="en-US" dirty="0"/>
              <a:t> motor1Pin1 = 3; // pin 2 on L293D IC</a:t>
            </a:r>
          </a:p>
          <a:p>
            <a:pPr marL="514350" indent="-514350">
              <a:buFont typeface="+mj-lt"/>
              <a:buAutoNum type="arabicPeriod"/>
            </a:pPr>
            <a:r>
              <a:rPr lang="en-US" dirty="0" err="1"/>
              <a:t>int</a:t>
            </a:r>
            <a:r>
              <a:rPr lang="en-US" dirty="0"/>
              <a:t> motor1Pin2 = 4; // pin 7 on L293D IC</a:t>
            </a:r>
          </a:p>
          <a:p>
            <a:pPr marL="514350" indent="-514350">
              <a:buFont typeface="+mj-lt"/>
              <a:buAutoNum type="arabicPeriod"/>
            </a:pPr>
            <a:r>
              <a:rPr lang="en-US" dirty="0" err="1"/>
              <a:t>int</a:t>
            </a:r>
            <a:r>
              <a:rPr lang="en-US" dirty="0"/>
              <a:t> motor2Pin1 = 8; // pin 10 on L293D IC</a:t>
            </a:r>
          </a:p>
          <a:p>
            <a:pPr marL="514350" indent="-514350">
              <a:buFont typeface="+mj-lt"/>
              <a:buAutoNum type="arabicPeriod"/>
            </a:pPr>
            <a:r>
              <a:rPr lang="en-US" dirty="0" err="1"/>
              <a:t>int</a:t>
            </a:r>
            <a:r>
              <a:rPr lang="en-US" dirty="0"/>
              <a:t> motor2Pin2 = 9; // pin 15 on L293D IC</a:t>
            </a:r>
          </a:p>
          <a:p>
            <a:pPr marL="514350" indent="-514350">
              <a:buFont typeface="+mj-lt"/>
              <a:buAutoNum type="arabicPeriod"/>
            </a:pPr>
            <a:r>
              <a:rPr lang="en-US" dirty="0"/>
              <a:t>void forward(){</a:t>
            </a:r>
          </a:p>
          <a:p>
            <a:pPr marL="514350" indent="-514350">
              <a:buFont typeface="+mj-lt"/>
              <a:buAutoNum type="arabicPeriod"/>
            </a:pPr>
            <a:r>
              <a:rPr lang="en-US" dirty="0"/>
              <a:t>     </a:t>
            </a:r>
            <a:r>
              <a:rPr lang="en-US" dirty="0" err="1"/>
              <a:t>digitalWrite</a:t>
            </a:r>
            <a:r>
              <a:rPr lang="en-US" dirty="0"/>
              <a:t>(motor1Pin1, HIGH);</a:t>
            </a:r>
          </a:p>
          <a:p>
            <a:pPr marL="514350" indent="-514350">
              <a:buFont typeface="+mj-lt"/>
              <a:buAutoNum type="arabicPeriod"/>
            </a:pPr>
            <a:r>
              <a:rPr lang="en-US" dirty="0"/>
              <a:t>     </a:t>
            </a:r>
            <a:r>
              <a:rPr lang="en-US" dirty="0" err="1"/>
              <a:t>digitalWrite</a:t>
            </a:r>
            <a:r>
              <a:rPr lang="en-US" dirty="0"/>
              <a:t>(motor1Pin2, LOW);</a:t>
            </a:r>
          </a:p>
          <a:p>
            <a:pPr marL="514350" indent="-514350">
              <a:buFont typeface="+mj-lt"/>
              <a:buAutoNum type="arabicPeriod"/>
            </a:pPr>
            <a:r>
              <a:rPr lang="en-US" dirty="0"/>
              <a:t>     </a:t>
            </a:r>
            <a:r>
              <a:rPr lang="en-US" dirty="0" err="1"/>
              <a:t>digitalWrite</a:t>
            </a:r>
            <a:r>
              <a:rPr lang="en-US" dirty="0"/>
              <a:t>(motor2Pin1, HIGH);</a:t>
            </a:r>
          </a:p>
          <a:p>
            <a:pPr marL="514350" indent="-514350">
              <a:buFont typeface="+mj-lt"/>
              <a:buAutoNum type="arabicPeriod"/>
            </a:pPr>
            <a:r>
              <a:rPr lang="en-US" dirty="0"/>
              <a:t>     </a:t>
            </a:r>
            <a:r>
              <a:rPr lang="en-US" dirty="0" err="1"/>
              <a:t>digitalWrite</a:t>
            </a:r>
            <a:r>
              <a:rPr lang="en-US" dirty="0"/>
              <a:t>(motor2Pin2, LOW);}</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panose="02040604050505020304" pitchFamily="18" charset="0"/>
              </a:rPr>
              <a:t>Continued…</a:t>
            </a:r>
            <a:endParaRPr lang="en-US" dirty="0">
              <a:latin typeface="Century" panose="02040604050505020304" pitchFamily="18" charset="0"/>
            </a:endParaRPr>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startAt="15"/>
            </a:pPr>
            <a:r>
              <a:rPr lang="en-US" dirty="0"/>
              <a:t>void stop(){</a:t>
            </a:r>
          </a:p>
          <a:p>
            <a:pPr marL="514350" indent="-514350">
              <a:buFont typeface="+mj-lt"/>
              <a:buAutoNum type="arabicPeriod" startAt="15"/>
            </a:pPr>
            <a:r>
              <a:rPr lang="en-US" dirty="0"/>
              <a:t>     </a:t>
            </a:r>
            <a:r>
              <a:rPr lang="en-US" dirty="0" err="1"/>
              <a:t>digitalWrite</a:t>
            </a:r>
            <a:r>
              <a:rPr lang="en-US" dirty="0"/>
              <a:t>(motor1Pin1, LOW);</a:t>
            </a:r>
          </a:p>
          <a:p>
            <a:pPr marL="514350" indent="-514350">
              <a:buFont typeface="+mj-lt"/>
              <a:buAutoNum type="arabicPeriod" startAt="15"/>
            </a:pPr>
            <a:r>
              <a:rPr lang="en-US" dirty="0"/>
              <a:t>     </a:t>
            </a:r>
            <a:r>
              <a:rPr lang="en-US" dirty="0" err="1"/>
              <a:t>digitalWrite</a:t>
            </a:r>
            <a:r>
              <a:rPr lang="en-US" dirty="0"/>
              <a:t>(motor1Pin2, LOW);</a:t>
            </a:r>
          </a:p>
          <a:p>
            <a:pPr marL="514350" indent="-514350">
              <a:buFont typeface="+mj-lt"/>
              <a:buAutoNum type="arabicPeriod" startAt="15"/>
            </a:pPr>
            <a:r>
              <a:rPr lang="en-US" dirty="0"/>
              <a:t>     </a:t>
            </a:r>
            <a:r>
              <a:rPr lang="en-US" dirty="0" err="1"/>
              <a:t>digitalWrite</a:t>
            </a:r>
            <a:r>
              <a:rPr lang="en-US" dirty="0"/>
              <a:t>(motor2Pin1, LOW);</a:t>
            </a:r>
          </a:p>
          <a:p>
            <a:pPr marL="514350" indent="-514350">
              <a:buFont typeface="+mj-lt"/>
              <a:buAutoNum type="arabicPeriod" startAt="15"/>
            </a:pPr>
            <a:r>
              <a:rPr lang="en-US" dirty="0"/>
              <a:t>     </a:t>
            </a:r>
            <a:r>
              <a:rPr lang="en-US" dirty="0" err="1"/>
              <a:t>digitalWrite</a:t>
            </a:r>
            <a:r>
              <a:rPr lang="en-US" dirty="0"/>
              <a:t>(motor2Pin2, LOW);}</a:t>
            </a:r>
          </a:p>
          <a:p>
            <a:pPr marL="514350" indent="-514350">
              <a:buFont typeface="+mj-lt"/>
              <a:buAutoNum type="arabicPeriod" startAt="15"/>
            </a:pPr>
            <a:r>
              <a:rPr lang="en-US" dirty="0"/>
              <a:t>void setup() {</a:t>
            </a:r>
          </a:p>
          <a:p>
            <a:pPr marL="514350" indent="-514350">
              <a:buFont typeface="+mj-lt"/>
              <a:buAutoNum type="arabicPeriod" startAt="15"/>
            </a:pPr>
            <a:r>
              <a:rPr lang="en-US" dirty="0"/>
              <a:t>  </a:t>
            </a:r>
            <a:r>
              <a:rPr lang="en-US" dirty="0" err="1"/>
              <a:t>Serial.begin</a:t>
            </a:r>
            <a:r>
              <a:rPr lang="en-US" dirty="0"/>
              <a:t> (9600);</a:t>
            </a:r>
          </a:p>
          <a:p>
            <a:pPr marL="514350" indent="-514350">
              <a:buFont typeface="+mj-lt"/>
              <a:buAutoNum type="arabicPeriod" startAt="15"/>
            </a:pPr>
            <a:r>
              <a:rPr lang="en-US" dirty="0"/>
              <a:t>  </a:t>
            </a:r>
            <a:r>
              <a:rPr lang="en-US" dirty="0" err="1"/>
              <a:t>pinMode</a:t>
            </a:r>
            <a:r>
              <a:rPr lang="en-US" dirty="0"/>
              <a:t>(</a:t>
            </a:r>
            <a:r>
              <a:rPr lang="en-US" dirty="0" err="1"/>
              <a:t>trigPin</a:t>
            </a:r>
            <a:r>
              <a:rPr lang="en-US" dirty="0"/>
              <a:t>, OUTPUT);</a:t>
            </a:r>
          </a:p>
          <a:p>
            <a:pPr marL="514350" indent="-514350">
              <a:buFont typeface="+mj-lt"/>
              <a:buAutoNum type="arabicPeriod" startAt="15"/>
            </a:pPr>
            <a:r>
              <a:rPr lang="en-US" dirty="0"/>
              <a:t>  </a:t>
            </a:r>
            <a:r>
              <a:rPr lang="en-US" dirty="0" err="1"/>
              <a:t>pinMode</a:t>
            </a:r>
            <a:r>
              <a:rPr lang="en-US" dirty="0"/>
              <a:t>(</a:t>
            </a:r>
            <a:r>
              <a:rPr lang="en-US" dirty="0" err="1"/>
              <a:t>echoPin</a:t>
            </a:r>
            <a:r>
              <a:rPr lang="en-US" dirty="0"/>
              <a:t>, INPUT);</a:t>
            </a:r>
          </a:p>
          <a:p>
            <a:pPr marL="514350" indent="-514350">
              <a:buFont typeface="+mj-lt"/>
              <a:buAutoNum type="arabicPeriod" startAt="15"/>
            </a:pPr>
            <a:r>
              <a:rPr lang="en-US" dirty="0"/>
              <a:t>  </a:t>
            </a:r>
            <a:r>
              <a:rPr lang="en-US" dirty="0" err="1"/>
              <a:t>pinMode</a:t>
            </a:r>
            <a:r>
              <a:rPr lang="en-US" dirty="0"/>
              <a:t>(motor1Pin1, OUTPUT);</a:t>
            </a:r>
          </a:p>
          <a:p>
            <a:pPr marL="514350" indent="-514350">
              <a:buFont typeface="+mj-lt"/>
              <a:buAutoNum type="arabicPeriod" startAt="15"/>
            </a:pPr>
            <a:r>
              <a:rPr lang="en-US" dirty="0"/>
              <a:t>  </a:t>
            </a:r>
            <a:r>
              <a:rPr lang="en-US" dirty="0" err="1"/>
              <a:t>pinMode</a:t>
            </a:r>
            <a:r>
              <a:rPr lang="en-US" dirty="0"/>
              <a:t>(motor1Pin2, OUTPUT);</a:t>
            </a:r>
          </a:p>
          <a:p>
            <a:pPr marL="514350" indent="-514350">
              <a:buFont typeface="+mj-lt"/>
              <a:buAutoNum type="arabicPeriod" startAt="15"/>
            </a:pPr>
            <a:r>
              <a:rPr lang="en-US" dirty="0"/>
              <a:t>  </a:t>
            </a:r>
            <a:r>
              <a:rPr lang="en-US" dirty="0" err="1"/>
              <a:t>pinMode</a:t>
            </a:r>
            <a:r>
              <a:rPr lang="en-US" dirty="0"/>
              <a:t>(motor2Pin1, OUTPUT);</a:t>
            </a:r>
          </a:p>
          <a:p>
            <a:pPr marL="514350" indent="-514350">
              <a:buFont typeface="+mj-lt"/>
              <a:buAutoNum type="arabicPeriod" startAt="15"/>
            </a:pPr>
            <a:r>
              <a:rPr lang="en-US" dirty="0"/>
              <a:t>  </a:t>
            </a:r>
            <a:r>
              <a:rPr lang="en-US" dirty="0" err="1"/>
              <a:t>pinMode</a:t>
            </a:r>
            <a:r>
              <a:rPr lang="en-US" dirty="0"/>
              <a:t>(motor2Pin2, OUTPUT);}</a:t>
            </a:r>
          </a:p>
        </p:txBody>
      </p:sp>
    </p:spTree>
    <p:extLst>
      <p:ext uri="{BB962C8B-B14F-4D97-AF65-F5344CB8AC3E}">
        <p14:creationId xmlns:p14="http://schemas.microsoft.com/office/powerpoint/2010/main" val="1275992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entury" panose="02040604050505020304" pitchFamily="18" charset="0"/>
              </a:rPr>
              <a:t>Continued…</a:t>
            </a:r>
            <a:endParaRPr lang="en-US" dirty="0"/>
          </a:p>
        </p:txBody>
      </p:sp>
      <p:sp>
        <p:nvSpPr>
          <p:cNvPr id="3" name="Content Placeholder 2"/>
          <p:cNvSpPr>
            <a:spLocks noGrp="1"/>
          </p:cNvSpPr>
          <p:nvPr>
            <p:ph idx="1"/>
          </p:nvPr>
        </p:nvSpPr>
        <p:spPr/>
        <p:txBody>
          <a:bodyPr>
            <a:normAutofit fontScale="62500" lnSpcReduction="20000"/>
          </a:bodyPr>
          <a:lstStyle/>
          <a:p>
            <a:pPr marL="514350" indent="-514350">
              <a:buFont typeface="+mj-lt"/>
              <a:buAutoNum type="arabicPeriod" startAt="28"/>
            </a:pPr>
            <a:r>
              <a:rPr lang="en-US" dirty="0"/>
              <a:t>void loop() {</a:t>
            </a:r>
          </a:p>
          <a:p>
            <a:pPr marL="514350" indent="-514350">
              <a:buFont typeface="+mj-lt"/>
              <a:buAutoNum type="arabicPeriod" startAt="28"/>
            </a:pPr>
            <a:r>
              <a:rPr lang="en-US" dirty="0"/>
              <a:t>distance=</a:t>
            </a:r>
            <a:r>
              <a:rPr lang="en-US" dirty="0" err="1"/>
              <a:t>ultrasono</a:t>
            </a:r>
            <a:r>
              <a:rPr lang="en-US" dirty="0"/>
              <a:t>(</a:t>
            </a:r>
            <a:r>
              <a:rPr lang="en-US" dirty="0" err="1"/>
              <a:t>duration,distance</a:t>
            </a:r>
            <a:r>
              <a:rPr lang="en-US" dirty="0"/>
              <a:t>);</a:t>
            </a:r>
          </a:p>
          <a:p>
            <a:pPr marL="514350" indent="-514350">
              <a:buFont typeface="+mj-lt"/>
              <a:buAutoNum type="arabicPeriod" startAt="28"/>
            </a:pPr>
            <a:r>
              <a:rPr lang="en-US" dirty="0"/>
              <a:t>if(distance &lt;= 20)</a:t>
            </a:r>
          </a:p>
          <a:p>
            <a:pPr marL="514350" indent="-514350">
              <a:buFont typeface="+mj-lt"/>
              <a:buAutoNum type="arabicPeriod" startAt="28"/>
            </a:pPr>
            <a:r>
              <a:rPr lang="en-US" dirty="0" smtClean="0"/>
              <a:t>   {   </a:t>
            </a:r>
          </a:p>
          <a:p>
            <a:pPr marL="514350" indent="-514350">
              <a:buFont typeface="+mj-lt"/>
              <a:buAutoNum type="arabicPeriod" startAt="28"/>
            </a:pPr>
            <a:r>
              <a:rPr lang="en-US" dirty="0" smtClean="0"/>
              <a:t>    stop();}</a:t>
            </a:r>
          </a:p>
          <a:p>
            <a:pPr marL="514350" indent="-514350">
              <a:buFont typeface="+mj-lt"/>
              <a:buAutoNum type="arabicPeriod" startAt="28"/>
            </a:pPr>
            <a:r>
              <a:rPr lang="en-US" dirty="0" smtClean="0"/>
              <a:t>  </a:t>
            </a:r>
            <a:r>
              <a:rPr lang="en-US" dirty="0"/>
              <a:t>else{ </a:t>
            </a:r>
          </a:p>
          <a:p>
            <a:pPr marL="514350" indent="-514350">
              <a:buFont typeface="+mj-lt"/>
              <a:buAutoNum type="arabicPeriod" startAt="28"/>
            </a:pPr>
            <a:r>
              <a:rPr lang="en-US" dirty="0"/>
              <a:t>    </a:t>
            </a:r>
            <a:r>
              <a:rPr lang="en-US" dirty="0" smtClean="0"/>
              <a:t>forward()</a:t>
            </a:r>
            <a:r>
              <a:rPr lang="en-US" dirty="0" smtClean="0"/>
              <a:t>;}</a:t>
            </a:r>
            <a:endParaRPr lang="en-US" dirty="0"/>
          </a:p>
          <a:p>
            <a:pPr marL="514350" indent="-514350">
              <a:buFont typeface="+mj-lt"/>
              <a:buAutoNum type="arabicPeriod" startAt="28"/>
            </a:pPr>
            <a:r>
              <a:rPr lang="en-US" dirty="0"/>
              <a:t>    delay(50);</a:t>
            </a:r>
          </a:p>
          <a:p>
            <a:pPr marL="514350" indent="-514350">
              <a:buFont typeface="+mj-lt"/>
              <a:buAutoNum type="arabicPeriod" startAt="28"/>
            </a:pPr>
            <a:r>
              <a:rPr lang="en-US" dirty="0"/>
              <a:t>    while (</a:t>
            </a:r>
            <a:r>
              <a:rPr lang="en-US" dirty="0" err="1"/>
              <a:t>Serial.available</a:t>
            </a:r>
            <a:r>
              <a:rPr lang="en-US" dirty="0"/>
              <a:t>()) </a:t>
            </a:r>
          </a:p>
          <a:p>
            <a:pPr marL="514350" indent="-514350">
              <a:buFont typeface="+mj-lt"/>
              <a:buAutoNum type="arabicPeriod" startAt="28"/>
            </a:pPr>
            <a:r>
              <a:rPr lang="en-US" dirty="0"/>
              <a:t>    //Check if there is an available byte to read</a:t>
            </a:r>
          </a:p>
          <a:p>
            <a:pPr marL="514350" indent="-514350">
              <a:buFont typeface="+mj-lt"/>
              <a:buAutoNum type="arabicPeriod" startAt="28"/>
            </a:pPr>
            <a:r>
              <a:rPr lang="en-US" dirty="0"/>
              <a:t>  {delay(10); //Delay added to make thing stable</a:t>
            </a:r>
          </a:p>
          <a:p>
            <a:pPr marL="514350" indent="-514350">
              <a:buFont typeface="+mj-lt"/>
              <a:buAutoNum type="arabicPeriod" startAt="28"/>
            </a:pPr>
            <a:r>
              <a:rPr lang="en-US" dirty="0"/>
              <a:t>  char c = </a:t>
            </a:r>
            <a:r>
              <a:rPr lang="en-US" dirty="0" err="1"/>
              <a:t>Serial.read</a:t>
            </a:r>
            <a:r>
              <a:rPr lang="en-US" dirty="0"/>
              <a:t>(); //Conduct a serial read</a:t>
            </a:r>
          </a:p>
          <a:p>
            <a:pPr marL="514350" indent="-514350">
              <a:buFont typeface="+mj-lt"/>
              <a:buAutoNum type="arabicPeriod" startAt="28"/>
            </a:pPr>
            <a:r>
              <a:rPr lang="en-US" dirty="0"/>
              <a:t>  if (c == '#') {break;} //Exit loop when # is after word</a:t>
            </a:r>
          </a:p>
          <a:p>
            <a:pPr marL="514350" indent="-514350">
              <a:buFont typeface="+mj-lt"/>
              <a:buAutoNum type="arabicPeriod" startAt="28"/>
            </a:pPr>
            <a:r>
              <a:rPr lang="en-US" dirty="0"/>
              <a:t>  voice += c;} //Shorthand for voice = voice + c</a:t>
            </a:r>
          </a:p>
        </p:txBody>
      </p:sp>
    </p:spTree>
    <p:extLst>
      <p:ext uri="{BB962C8B-B14F-4D97-AF65-F5344CB8AC3E}">
        <p14:creationId xmlns:p14="http://schemas.microsoft.com/office/powerpoint/2010/main" val="1831715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entury" panose="02040604050505020304" pitchFamily="18" charset="0"/>
              </a:rPr>
              <a:t>Continued…</a:t>
            </a:r>
            <a:endParaRPr lang="en-US" dirty="0"/>
          </a:p>
        </p:txBody>
      </p:sp>
      <p:sp>
        <p:nvSpPr>
          <p:cNvPr id="3" name="Content Placeholder 2"/>
          <p:cNvSpPr>
            <a:spLocks noGrp="1"/>
          </p:cNvSpPr>
          <p:nvPr>
            <p:ph idx="1"/>
          </p:nvPr>
        </p:nvSpPr>
        <p:spPr/>
        <p:txBody>
          <a:bodyPr>
            <a:normAutofit fontScale="55000" lnSpcReduction="20000"/>
          </a:bodyPr>
          <a:lstStyle/>
          <a:p>
            <a:pPr marL="514350" indent="-514350">
              <a:buFont typeface="+mj-lt"/>
              <a:buAutoNum type="arabicPeriod" startAt="42"/>
            </a:pPr>
            <a:r>
              <a:rPr lang="en-US" dirty="0"/>
              <a:t>if (</a:t>
            </a:r>
            <a:r>
              <a:rPr lang="en-US" dirty="0" err="1"/>
              <a:t>voice.length</a:t>
            </a:r>
            <a:r>
              <a:rPr lang="en-US" dirty="0"/>
              <a:t>() &gt; 0) {</a:t>
            </a:r>
          </a:p>
          <a:p>
            <a:pPr marL="514350" indent="-514350">
              <a:buFont typeface="+mj-lt"/>
              <a:buAutoNum type="arabicPeriod" startAt="42"/>
            </a:pPr>
            <a:r>
              <a:rPr lang="en-US" dirty="0"/>
              <a:t>  </a:t>
            </a:r>
            <a:r>
              <a:rPr lang="en-US" dirty="0" err="1"/>
              <a:t>Serial.println</a:t>
            </a:r>
            <a:r>
              <a:rPr lang="en-US" dirty="0"/>
              <a:t>(voice);</a:t>
            </a:r>
          </a:p>
          <a:p>
            <a:pPr marL="514350" indent="-514350">
              <a:buFont typeface="+mj-lt"/>
              <a:buAutoNum type="arabicPeriod" startAt="42"/>
            </a:pPr>
            <a:r>
              <a:rPr lang="en-US" dirty="0"/>
              <a:t>  if(voice == "*forward")</a:t>
            </a:r>
          </a:p>
          <a:p>
            <a:pPr marL="514350" indent="-514350">
              <a:buFont typeface="+mj-lt"/>
              <a:buAutoNum type="arabicPeriod" startAt="42"/>
            </a:pPr>
            <a:r>
              <a:rPr lang="en-US" dirty="0"/>
              <a:t>  {</a:t>
            </a:r>
            <a:r>
              <a:rPr lang="en-US" dirty="0" err="1"/>
              <a:t>digitalWrite</a:t>
            </a:r>
            <a:r>
              <a:rPr lang="en-US" dirty="0"/>
              <a:t>(motor1Pin1,HIGH);</a:t>
            </a:r>
            <a:r>
              <a:rPr lang="en-US" dirty="0" err="1"/>
              <a:t>digitalWrite</a:t>
            </a:r>
            <a:r>
              <a:rPr lang="en-US" dirty="0"/>
              <a:t>(motor2Pin1,HIGH);</a:t>
            </a:r>
          </a:p>
          <a:p>
            <a:pPr marL="514350" indent="-514350">
              <a:buFont typeface="+mj-lt"/>
              <a:buAutoNum type="arabicPeriod" startAt="42"/>
            </a:pPr>
            <a:r>
              <a:rPr lang="en-US" dirty="0"/>
              <a:t>  </a:t>
            </a:r>
            <a:r>
              <a:rPr lang="en-US" dirty="0" err="1"/>
              <a:t>digitalWrite</a:t>
            </a:r>
            <a:r>
              <a:rPr lang="en-US" dirty="0"/>
              <a:t>(motor1Pin2,LOW);</a:t>
            </a:r>
            <a:r>
              <a:rPr lang="en-US" dirty="0" err="1"/>
              <a:t>digitalWrite</a:t>
            </a:r>
            <a:r>
              <a:rPr lang="en-US" dirty="0"/>
              <a:t>(motor2Pin2,LOW);delay(1000);}</a:t>
            </a:r>
          </a:p>
          <a:p>
            <a:pPr marL="514350" indent="-514350">
              <a:buFont typeface="+mj-lt"/>
              <a:buAutoNum type="arabicPeriod" startAt="42"/>
            </a:pPr>
            <a:r>
              <a:rPr lang="en-US" dirty="0"/>
              <a:t>  else if(voice == "*left") </a:t>
            </a:r>
          </a:p>
          <a:p>
            <a:pPr marL="514350" indent="-514350">
              <a:buFont typeface="+mj-lt"/>
              <a:buAutoNum type="arabicPeriod" startAt="42"/>
            </a:pPr>
            <a:r>
              <a:rPr lang="en-US" dirty="0"/>
              <a:t>  {</a:t>
            </a:r>
            <a:r>
              <a:rPr lang="en-US" dirty="0" err="1"/>
              <a:t>digitalWrite</a:t>
            </a:r>
            <a:r>
              <a:rPr lang="en-US" dirty="0"/>
              <a:t>(motor1Pin2,LOW);</a:t>
            </a:r>
            <a:r>
              <a:rPr lang="en-US" dirty="0" err="1"/>
              <a:t>digitalWrite</a:t>
            </a:r>
            <a:r>
              <a:rPr lang="en-US" dirty="0"/>
              <a:t>(motor2Pin1,LOW);</a:t>
            </a:r>
          </a:p>
          <a:p>
            <a:pPr marL="514350" indent="-514350">
              <a:buFont typeface="+mj-lt"/>
              <a:buAutoNum type="arabicPeriod" startAt="42"/>
            </a:pPr>
            <a:r>
              <a:rPr lang="en-US" dirty="0"/>
              <a:t>  </a:t>
            </a:r>
            <a:r>
              <a:rPr lang="en-US" dirty="0" err="1"/>
              <a:t>digitalWrite</a:t>
            </a:r>
            <a:r>
              <a:rPr lang="en-US" dirty="0"/>
              <a:t>(motor1Pin1,HIGH);</a:t>
            </a:r>
            <a:r>
              <a:rPr lang="en-US" dirty="0" err="1"/>
              <a:t>digitalWrite</a:t>
            </a:r>
            <a:r>
              <a:rPr lang="en-US" dirty="0"/>
              <a:t>(motor2Pin2,LOW);</a:t>
            </a:r>
          </a:p>
          <a:p>
            <a:pPr marL="514350" indent="-514350">
              <a:buFont typeface="+mj-lt"/>
              <a:buAutoNum type="arabicPeriod" startAt="42"/>
            </a:pPr>
            <a:r>
              <a:rPr lang="en-US" dirty="0"/>
              <a:t>  delay(3200);stop();}</a:t>
            </a:r>
          </a:p>
          <a:p>
            <a:pPr marL="514350" indent="-514350">
              <a:buFont typeface="+mj-lt"/>
              <a:buAutoNum type="arabicPeriod" startAt="42"/>
            </a:pPr>
            <a:r>
              <a:rPr lang="en-US" dirty="0"/>
              <a:t>  else if(voice == "*right") </a:t>
            </a:r>
          </a:p>
          <a:p>
            <a:pPr marL="514350" indent="-514350">
              <a:buFont typeface="+mj-lt"/>
              <a:buAutoNum type="arabicPeriod" startAt="42"/>
            </a:pPr>
            <a:r>
              <a:rPr lang="en-US" dirty="0"/>
              <a:t>  {</a:t>
            </a:r>
            <a:r>
              <a:rPr lang="en-US" dirty="0" err="1"/>
              <a:t>digitalWrite</a:t>
            </a:r>
            <a:r>
              <a:rPr lang="en-US" dirty="0"/>
              <a:t>(motor1Pin1,LOW);</a:t>
            </a:r>
            <a:r>
              <a:rPr lang="en-US" dirty="0" err="1"/>
              <a:t>digitalWrite</a:t>
            </a:r>
            <a:r>
              <a:rPr lang="en-US" dirty="0"/>
              <a:t>(motor2Pin2,LOW);</a:t>
            </a:r>
          </a:p>
          <a:p>
            <a:pPr marL="514350" indent="-514350">
              <a:buFont typeface="+mj-lt"/>
              <a:buAutoNum type="arabicPeriod" startAt="42"/>
            </a:pPr>
            <a:r>
              <a:rPr lang="en-US" dirty="0"/>
              <a:t>  </a:t>
            </a:r>
            <a:r>
              <a:rPr lang="en-US" dirty="0" err="1"/>
              <a:t>digitalWrite</a:t>
            </a:r>
            <a:r>
              <a:rPr lang="en-US" dirty="0"/>
              <a:t>(motor1Pin2,LOW);</a:t>
            </a:r>
            <a:r>
              <a:rPr lang="en-US" dirty="0" err="1"/>
              <a:t>digitalWrite</a:t>
            </a:r>
            <a:r>
              <a:rPr lang="en-US" dirty="0"/>
              <a:t>(motor2Pin1,HIGH);</a:t>
            </a:r>
          </a:p>
          <a:p>
            <a:pPr marL="514350" indent="-514350">
              <a:buFont typeface="+mj-lt"/>
              <a:buAutoNum type="arabicPeriod" startAt="42"/>
            </a:pPr>
            <a:r>
              <a:rPr lang="en-US" dirty="0"/>
              <a:t>  delay(3200);stop();}</a:t>
            </a:r>
          </a:p>
          <a:p>
            <a:pPr marL="514350" indent="-514350">
              <a:buFont typeface="+mj-lt"/>
              <a:buAutoNum type="arabicPeriod" startAt="42"/>
            </a:pPr>
            <a:r>
              <a:rPr lang="en-US" dirty="0"/>
              <a:t>  else if(voice == "*back") </a:t>
            </a:r>
          </a:p>
          <a:p>
            <a:pPr marL="514350" indent="-514350">
              <a:buFont typeface="+mj-lt"/>
              <a:buAutoNum type="arabicPeriod" startAt="42"/>
            </a:pPr>
            <a:r>
              <a:rPr lang="en-US" dirty="0"/>
              <a:t>  {</a:t>
            </a:r>
            <a:r>
              <a:rPr lang="en-US" dirty="0" err="1"/>
              <a:t>digitalWrite</a:t>
            </a:r>
            <a:r>
              <a:rPr lang="en-US" dirty="0"/>
              <a:t>(motor2Pin2,HIGH);</a:t>
            </a:r>
            <a:r>
              <a:rPr lang="en-US" dirty="0" err="1"/>
              <a:t>digitalWrite</a:t>
            </a:r>
            <a:r>
              <a:rPr lang="en-US" dirty="0"/>
              <a:t>(motor1Pin2,HIGH);</a:t>
            </a:r>
          </a:p>
          <a:p>
            <a:pPr marL="514350" indent="-514350">
              <a:buFont typeface="+mj-lt"/>
              <a:buAutoNum type="arabicPeriod" startAt="42"/>
            </a:pPr>
            <a:r>
              <a:rPr lang="en-US" dirty="0"/>
              <a:t>  </a:t>
            </a:r>
            <a:r>
              <a:rPr lang="en-US" dirty="0" err="1"/>
              <a:t>digitalWrite</a:t>
            </a:r>
            <a:r>
              <a:rPr lang="en-US" dirty="0"/>
              <a:t>(motor1Pin1,LOW);</a:t>
            </a:r>
            <a:r>
              <a:rPr lang="en-US" dirty="0" err="1"/>
              <a:t>digitalWrite</a:t>
            </a:r>
            <a:r>
              <a:rPr lang="en-US" dirty="0"/>
              <a:t>(motor2Pin1,LOW);delay(2000);}</a:t>
            </a:r>
          </a:p>
        </p:txBody>
      </p:sp>
    </p:spTree>
    <p:extLst>
      <p:ext uri="{BB962C8B-B14F-4D97-AF65-F5344CB8AC3E}">
        <p14:creationId xmlns:p14="http://schemas.microsoft.com/office/powerpoint/2010/main" val="38891137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entury" panose="02040604050505020304" pitchFamily="18" charset="0"/>
              </a:rPr>
              <a:t>Continued…</a:t>
            </a:r>
            <a:endParaRPr lang="en-US" dirty="0"/>
          </a:p>
        </p:txBody>
      </p:sp>
      <p:sp>
        <p:nvSpPr>
          <p:cNvPr id="3" name="Content Placeholder 2"/>
          <p:cNvSpPr>
            <a:spLocks noGrp="1"/>
          </p:cNvSpPr>
          <p:nvPr>
            <p:ph idx="1"/>
          </p:nvPr>
        </p:nvSpPr>
        <p:spPr/>
        <p:txBody>
          <a:bodyPr>
            <a:normAutofit fontScale="62500" lnSpcReduction="20000"/>
          </a:bodyPr>
          <a:lstStyle/>
          <a:p>
            <a:pPr marL="514350" indent="-514350">
              <a:buFont typeface="+mj-lt"/>
              <a:buAutoNum type="arabicPeriod" startAt="58"/>
            </a:pPr>
            <a:r>
              <a:rPr lang="en-US" dirty="0"/>
              <a:t>else if(voice == "*stop") </a:t>
            </a:r>
          </a:p>
          <a:p>
            <a:pPr marL="514350" indent="-514350">
              <a:buFont typeface="+mj-lt"/>
              <a:buAutoNum type="arabicPeriod" startAt="58"/>
            </a:pPr>
            <a:r>
              <a:rPr lang="en-US" dirty="0"/>
              <a:t>  {</a:t>
            </a:r>
            <a:r>
              <a:rPr lang="en-US" dirty="0" err="1"/>
              <a:t>digitalWrite</a:t>
            </a:r>
            <a:r>
              <a:rPr lang="en-US" dirty="0"/>
              <a:t>(motor2Pin2, LOW);</a:t>
            </a:r>
            <a:r>
              <a:rPr lang="en-US" dirty="0" err="1"/>
              <a:t>digitalWrite</a:t>
            </a:r>
            <a:r>
              <a:rPr lang="en-US" dirty="0"/>
              <a:t>(motor1Pin2, LOW);</a:t>
            </a:r>
          </a:p>
          <a:p>
            <a:pPr marL="514350" indent="-514350">
              <a:buFont typeface="+mj-lt"/>
              <a:buAutoNum type="arabicPeriod" startAt="58"/>
            </a:pPr>
            <a:r>
              <a:rPr lang="en-US" dirty="0"/>
              <a:t>  </a:t>
            </a:r>
            <a:r>
              <a:rPr lang="en-US" dirty="0" err="1"/>
              <a:t>digitalWrite</a:t>
            </a:r>
            <a:r>
              <a:rPr lang="en-US" dirty="0"/>
              <a:t>(motor1Pin1, LOW);</a:t>
            </a:r>
            <a:r>
              <a:rPr lang="en-US" dirty="0" err="1"/>
              <a:t>digitalWrite</a:t>
            </a:r>
            <a:r>
              <a:rPr lang="en-US" dirty="0"/>
              <a:t>(motor2Pin1, LOW);delay(10000);}</a:t>
            </a:r>
          </a:p>
          <a:p>
            <a:pPr marL="514350" indent="-514350">
              <a:buFont typeface="+mj-lt"/>
              <a:buAutoNum type="arabicPeriod" startAt="58"/>
            </a:pPr>
            <a:r>
              <a:rPr lang="en-US" dirty="0"/>
              <a:t>  voice="";}}</a:t>
            </a:r>
          </a:p>
          <a:p>
            <a:pPr marL="514350" indent="-514350">
              <a:buFont typeface="+mj-lt"/>
              <a:buAutoNum type="arabicPeriod" startAt="58"/>
            </a:pPr>
            <a:r>
              <a:rPr lang="en-US" dirty="0" err="1"/>
              <a:t>int</a:t>
            </a:r>
            <a:r>
              <a:rPr lang="en-US" dirty="0"/>
              <a:t> </a:t>
            </a:r>
            <a:r>
              <a:rPr lang="en-US" dirty="0" err="1"/>
              <a:t>ultrasono</a:t>
            </a:r>
            <a:r>
              <a:rPr lang="en-US" dirty="0"/>
              <a:t>(long duration, long distance)</a:t>
            </a:r>
          </a:p>
          <a:p>
            <a:pPr marL="514350" indent="-514350">
              <a:buFont typeface="+mj-lt"/>
              <a:buAutoNum type="arabicPeriod" startAt="58"/>
            </a:pPr>
            <a:r>
              <a:rPr lang="en-US" dirty="0"/>
              <a:t>{ </a:t>
            </a:r>
            <a:r>
              <a:rPr lang="en-US" dirty="0" err="1"/>
              <a:t>digitalWrite</a:t>
            </a:r>
            <a:r>
              <a:rPr lang="en-US" dirty="0"/>
              <a:t>(</a:t>
            </a:r>
            <a:r>
              <a:rPr lang="en-US" dirty="0" err="1"/>
              <a:t>trigPin</a:t>
            </a:r>
            <a:r>
              <a:rPr lang="en-US" dirty="0"/>
              <a:t>, LOW); </a:t>
            </a:r>
          </a:p>
          <a:p>
            <a:pPr marL="514350" indent="-514350">
              <a:buFont typeface="+mj-lt"/>
              <a:buAutoNum type="arabicPeriod" startAt="58"/>
            </a:pPr>
            <a:r>
              <a:rPr lang="en-US" dirty="0"/>
              <a:t>  </a:t>
            </a:r>
            <a:r>
              <a:rPr lang="en-US" dirty="0" err="1"/>
              <a:t>delayMicroseconds</a:t>
            </a:r>
            <a:r>
              <a:rPr lang="en-US" dirty="0"/>
              <a:t>(2);</a:t>
            </a:r>
          </a:p>
          <a:p>
            <a:pPr marL="514350" indent="-514350">
              <a:buFont typeface="+mj-lt"/>
              <a:buAutoNum type="arabicPeriod" startAt="58"/>
            </a:pPr>
            <a:r>
              <a:rPr lang="en-US" dirty="0"/>
              <a:t>  </a:t>
            </a:r>
            <a:r>
              <a:rPr lang="en-US" dirty="0" err="1"/>
              <a:t>digitalWrite</a:t>
            </a:r>
            <a:r>
              <a:rPr lang="en-US" dirty="0"/>
              <a:t>(</a:t>
            </a:r>
            <a:r>
              <a:rPr lang="en-US" dirty="0" err="1"/>
              <a:t>trigPin</a:t>
            </a:r>
            <a:r>
              <a:rPr lang="en-US" dirty="0"/>
              <a:t>, HIGH);</a:t>
            </a:r>
          </a:p>
          <a:p>
            <a:pPr marL="514350" indent="-514350">
              <a:buFont typeface="+mj-lt"/>
              <a:buAutoNum type="arabicPeriod" startAt="58"/>
            </a:pPr>
            <a:r>
              <a:rPr lang="en-US" dirty="0"/>
              <a:t>  </a:t>
            </a:r>
            <a:r>
              <a:rPr lang="en-US" dirty="0" err="1"/>
              <a:t>delayMicroseconds</a:t>
            </a:r>
            <a:r>
              <a:rPr lang="en-US" dirty="0"/>
              <a:t>(10);</a:t>
            </a:r>
          </a:p>
          <a:p>
            <a:pPr marL="514350" indent="-514350">
              <a:buFont typeface="+mj-lt"/>
              <a:buAutoNum type="arabicPeriod" startAt="58"/>
            </a:pPr>
            <a:r>
              <a:rPr lang="en-US" dirty="0"/>
              <a:t>  </a:t>
            </a:r>
            <a:r>
              <a:rPr lang="en-US" dirty="0" err="1"/>
              <a:t>digitalWrite</a:t>
            </a:r>
            <a:r>
              <a:rPr lang="en-US" dirty="0"/>
              <a:t>(</a:t>
            </a:r>
            <a:r>
              <a:rPr lang="en-US" dirty="0" err="1"/>
              <a:t>trigPin</a:t>
            </a:r>
            <a:r>
              <a:rPr lang="en-US" dirty="0"/>
              <a:t>, LOW);</a:t>
            </a:r>
          </a:p>
          <a:p>
            <a:pPr marL="514350" indent="-514350">
              <a:buFont typeface="+mj-lt"/>
              <a:buAutoNum type="arabicPeriod" startAt="58"/>
            </a:pPr>
            <a:r>
              <a:rPr lang="en-US" dirty="0"/>
              <a:t>  duration = </a:t>
            </a:r>
            <a:r>
              <a:rPr lang="en-US" dirty="0" err="1"/>
              <a:t>pulseIn</a:t>
            </a:r>
            <a:r>
              <a:rPr lang="en-US" dirty="0"/>
              <a:t>(</a:t>
            </a:r>
            <a:r>
              <a:rPr lang="en-US" dirty="0" err="1"/>
              <a:t>echoPin</a:t>
            </a:r>
            <a:r>
              <a:rPr lang="en-US" dirty="0"/>
              <a:t>, HIGH);</a:t>
            </a:r>
          </a:p>
          <a:p>
            <a:pPr marL="514350" indent="-514350">
              <a:buFont typeface="+mj-lt"/>
              <a:buAutoNum type="arabicPeriod" startAt="58"/>
            </a:pPr>
            <a:r>
              <a:rPr lang="en-US" dirty="0"/>
              <a:t>  distance = (duration/2) / 29.1;</a:t>
            </a:r>
          </a:p>
          <a:p>
            <a:pPr marL="514350" indent="-514350">
              <a:buFont typeface="+mj-lt"/>
              <a:buAutoNum type="arabicPeriod" startAt="58"/>
            </a:pPr>
            <a:r>
              <a:rPr lang="en-US" dirty="0"/>
              <a:t>  return distance;</a:t>
            </a:r>
          </a:p>
          <a:p>
            <a:pPr marL="514350" indent="-514350">
              <a:buFont typeface="+mj-lt"/>
              <a:buAutoNum type="arabicPeriod" startAt="58"/>
            </a:pPr>
            <a:r>
              <a:rPr lang="en-US" dirty="0"/>
              <a:t>}</a:t>
            </a:r>
          </a:p>
        </p:txBody>
      </p:sp>
    </p:spTree>
    <p:extLst>
      <p:ext uri="{BB962C8B-B14F-4D97-AF65-F5344CB8AC3E}">
        <p14:creationId xmlns:p14="http://schemas.microsoft.com/office/powerpoint/2010/main" val="3391110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2026" y="127630"/>
            <a:ext cx="9488557" cy="2000548"/>
          </a:xfrm>
          <a:prstGeom prst="rect">
            <a:avLst/>
          </a:prstGeom>
          <a:noFill/>
        </p:spPr>
        <p:txBody>
          <a:bodyPr wrap="square" rtlCol="0">
            <a:spAutoFit/>
          </a:bodyPr>
          <a:lstStyle/>
          <a:p>
            <a:pPr algn="ctr"/>
            <a:r>
              <a:rPr lang="en-US" sz="4000" b="1" dirty="0">
                <a:solidFill>
                  <a:srgbClr val="FF0000"/>
                </a:solidFill>
                <a:latin typeface="Bradley Hand ITC" panose="03070402050302030203" pitchFamily="66" charset="0"/>
              </a:rPr>
              <a:t>What is the difference between </a:t>
            </a:r>
          </a:p>
          <a:p>
            <a:pPr algn="ctr"/>
            <a:r>
              <a:rPr lang="en-US" sz="4000" b="1" dirty="0">
                <a:solidFill>
                  <a:srgbClr val="FF0000"/>
                </a:solidFill>
                <a:latin typeface="Bradley Hand ITC" panose="03070402050302030203" pitchFamily="66" charset="0"/>
              </a:rPr>
              <a:t>Our Autonomous Bot and the ordinary wall-follower Robots </a:t>
            </a:r>
            <a:r>
              <a:rPr lang="en-US" sz="4400" b="1" dirty="0">
                <a:solidFill>
                  <a:srgbClr val="FF0000"/>
                </a:solidFill>
                <a:latin typeface="Bradley Hand ITC" panose="03070402050302030203" pitchFamily="66" charset="0"/>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92" y="2610688"/>
            <a:ext cx="5512905" cy="3101009"/>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8620" y="2610678"/>
            <a:ext cx="5112395" cy="2875722"/>
          </a:xfrm>
          <a:prstGeom prst="rect">
            <a:avLst/>
          </a:prstGeom>
        </p:spPr>
      </p:pic>
      <p:sp>
        <p:nvSpPr>
          <p:cNvPr id="4" name="Rectangle 3"/>
          <p:cNvSpPr/>
          <p:nvPr/>
        </p:nvSpPr>
        <p:spPr>
          <a:xfrm>
            <a:off x="6732116" y="2128190"/>
            <a:ext cx="675861" cy="37160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17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alpha val="98000"/>
          </a:schemeClr>
        </a:solidFill>
        <a:effectLst/>
      </p:bgPr>
    </p:bg>
    <p:spTree>
      <p:nvGrpSpPr>
        <p:cNvPr id="1" name=""/>
        <p:cNvGrpSpPr/>
        <p:nvPr/>
      </p:nvGrpSpPr>
      <p:grpSpPr>
        <a:xfrm>
          <a:off x="0" y="0"/>
          <a:ext cx="0" cy="0"/>
          <a:chOff x="0" y="0"/>
          <a:chExt cx="0" cy="0"/>
        </a:xfrm>
      </p:grpSpPr>
      <p:sp>
        <p:nvSpPr>
          <p:cNvPr id="4" name="TextBox 3"/>
          <p:cNvSpPr txBox="1"/>
          <p:nvPr/>
        </p:nvSpPr>
        <p:spPr>
          <a:xfrm>
            <a:off x="2602535" y="2588469"/>
            <a:ext cx="8187397" cy="3693319"/>
          </a:xfrm>
          <a:prstGeom prst="rect">
            <a:avLst/>
          </a:prstGeom>
          <a:noFill/>
        </p:spPr>
        <p:txBody>
          <a:bodyPr wrap="square" rtlCol="0">
            <a:spAutoFit/>
          </a:bodyPr>
          <a:lstStyle/>
          <a:p>
            <a:pPr algn="ctr"/>
            <a:endParaRPr lang="en-US" dirty="0"/>
          </a:p>
          <a:p>
            <a:pPr algn="ctr"/>
            <a:r>
              <a:rPr lang="en-US" sz="3600" dirty="0">
                <a:latin typeface="Adobe Gothic Std B" panose="020B0800000000000000" pitchFamily="34" charset="-128"/>
                <a:ea typeface="Adobe Gothic Std B" panose="020B0800000000000000" pitchFamily="34" charset="-128"/>
              </a:rPr>
              <a:t>Being struck by an obstacle, the Bot gives the facility to operate it remotely for further movement. This prevents the risk of the device to be blocked at some dead-end. </a:t>
            </a:r>
          </a:p>
          <a:p>
            <a:pPr algn="ctr"/>
            <a:endParaRPr lang="en-US" sz="3600" dirty="0">
              <a:latin typeface="Adobe Gothic Std B" panose="020B0800000000000000" pitchFamily="34" charset="-128"/>
              <a:ea typeface="Adobe Gothic Std B" panose="020B0800000000000000" pitchFamily="34" charset="-128"/>
            </a:endParaRPr>
          </a:p>
        </p:txBody>
      </p:sp>
      <p:sp>
        <p:nvSpPr>
          <p:cNvPr id="5" name="TextBox 4"/>
          <p:cNvSpPr txBox="1"/>
          <p:nvPr/>
        </p:nvSpPr>
        <p:spPr>
          <a:xfrm>
            <a:off x="2391507" y="1153562"/>
            <a:ext cx="8609428" cy="646331"/>
          </a:xfrm>
          <a:prstGeom prst="rect">
            <a:avLst/>
          </a:prstGeom>
          <a:noFill/>
        </p:spPr>
        <p:txBody>
          <a:bodyPr wrap="square" rtlCol="0">
            <a:spAutoFit/>
          </a:bodyPr>
          <a:lstStyle/>
          <a:p>
            <a:pPr algn="ctr"/>
            <a:r>
              <a:rPr lang="en-US" sz="3600" b="1" dirty="0">
                <a:solidFill>
                  <a:srgbClr val="FF0000"/>
                </a:solidFill>
              </a:rPr>
              <a:t>Better User Control in Accidental Situations</a:t>
            </a:r>
          </a:p>
        </p:txBody>
      </p:sp>
      <p:sp>
        <p:nvSpPr>
          <p:cNvPr id="6" name="Rounded Rectangle 5"/>
          <p:cNvSpPr/>
          <p:nvPr/>
        </p:nvSpPr>
        <p:spPr>
          <a:xfrm>
            <a:off x="2391507" y="787791"/>
            <a:ext cx="8736038" cy="1463040"/>
          </a:xfrm>
          <a:prstGeom prst="roundRect">
            <a:avLst/>
          </a:prstGeom>
          <a:noFill/>
          <a:ln w="38100">
            <a:solidFill>
              <a:schemeClr val="tx2">
                <a:lumMod val="60000"/>
                <a:lumOff val="40000"/>
              </a:schemeClr>
            </a:solidFill>
          </a:ln>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154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7-Point Star 2"/>
          <p:cNvSpPr/>
          <p:nvPr/>
        </p:nvSpPr>
        <p:spPr>
          <a:xfrm>
            <a:off x="3214467" y="1569147"/>
            <a:ext cx="5978770" cy="4332849"/>
          </a:xfrm>
          <a:prstGeom prst="star7">
            <a:avLst>
              <a:gd name="adj" fmla="val 24455"/>
              <a:gd name="hf" fmla="val 102572"/>
              <a:gd name="vf" fmla="val 10521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Rounded MT Bold" panose="020F0704030504030204" pitchFamily="34" charset="0"/>
              </a:rPr>
              <a:t>ADVANTAGES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737" y="1235133"/>
            <a:ext cx="900445" cy="116470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2486" y="3366596"/>
            <a:ext cx="1688123" cy="126609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8266" y="5653779"/>
            <a:ext cx="1173714" cy="70422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4103" y="774450"/>
            <a:ext cx="1039498" cy="7178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0194" y="3999630"/>
            <a:ext cx="740898" cy="74089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6328" y="5653767"/>
            <a:ext cx="1167659" cy="110882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0909" y="1228687"/>
            <a:ext cx="2084656" cy="1171155"/>
          </a:xfrm>
          <a:prstGeom prst="rect">
            <a:avLst/>
          </a:prstGeom>
        </p:spPr>
      </p:pic>
      <p:sp>
        <p:nvSpPr>
          <p:cNvPr id="11" name="Rounded Rectangle 10"/>
          <p:cNvSpPr/>
          <p:nvPr/>
        </p:nvSpPr>
        <p:spPr>
          <a:xfrm>
            <a:off x="4923692" y="3327865"/>
            <a:ext cx="2560320" cy="81538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27889" y="292336"/>
            <a:ext cx="2351926" cy="400110"/>
          </a:xfrm>
          <a:prstGeom prst="rect">
            <a:avLst/>
          </a:prstGeom>
          <a:noFill/>
        </p:spPr>
        <p:txBody>
          <a:bodyPr wrap="none" rtlCol="0">
            <a:spAutoFit/>
          </a:bodyPr>
          <a:lstStyle/>
          <a:p>
            <a:r>
              <a:rPr lang="en-US" sz="2000" b="1" dirty="0">
                <a:latin typeface="Adobe Gothic Std B" panose="020B0800000000000000" pitchFamily="34" charset="-128"/>
                <a:ea typeface="Adobe Gothic Std B" panose="020B0800000000000000" pitchFamily="34" charset="-128"/>
              </a:rPr>
              <a:t>Cost-effectiveness</a:t>
            </a:r>
          </a:p>
        </p:txBody>
      </p:sp>
      <p:sp>
        <p:nvSpPr>
          <p:cNvPr id="13" name="TextBox 12"/>
          <p:cNvSpPr txBox="1"/>
          <p:nvPr/>
        </p:nvSpPr>
        <p:spPr>
          <a:xfrm>
            <a:off x="7949466" y="780058"/>
            <a:ext cx="2784195" cy="400110"/>
          </a:xfrm>
          <a:prstGeom prst="rect">
            <a:avLst/>
          </a:prstGeom>
          <a:noFill/>
        </p:spPr>
        <p:txBody>
          <a:bodyPr wrap="square" rtlCol="0">
            <a:spAutoFit/>
          </a:bodyPr>
          <a:lstStyle/>
          <a:p>
            <a:r>
              <a:rPr lang="en-US" sz="2000" b="1" dirty="0">
                <a:latin typeface="Adobe Gothic Std B" panose="020B0800000000000000" pitchFamily="34" charset="-128"/>
                <a:ea typeface="Adobe Gothic Std B" panose="020B0800000000000000" pitchFamily="34" charset="-128"/>
              </a:rPr>
              <a:t>Native Technology</a:t>
            </a:r>
          </a:p>
        </p:txBody>
      </p:sp>
      <p:sp>
        <p:nvSpPr>
          <p:cNvPr id="14" name="TextBox 13"/>
          <p:cNvSpPr txBox="1"/>
          <p:nvPr/>
        </p:nvSpPr>
        <p:spPr>
          <a:xfrm>
            <a:off x="1926357" y="908583"/>
            <a:ext cx="3171061" cy="400110"/>
          </a:xfrm>
          <a:prstGeom prst="rect">
            <a:avLst/>
          </a:prstGeom>
          <a:noFill/>
        </p:spPr>
        <p:txBody>
          <a:bodyPr wrap="none" rtlCol="0">
            <a:spAutoFit/>
          </a:bodyPr>
          <a:lstStyle/>
          <a:p>
            <a:r>
              <a:rPr lang="en-US" sz="2000" b="1" dirty="0">
                <a:latin typeface="Adobe Gothic Std B" panose="020B0800000000000000" pitchFamily="34" charset="-128"/>
                <a:ea typeface="Adobe Gothic Std B" panose="020B0800000000000000" pitchFamily="34" charset="-128"/>
              </a:rPr>
              <a:t>Better Accidental Control</a:t>
            </a:r>
          </a:p>
        </p:txBody>
      </p:sp>
      <p:sp>
        <p:nvSpPr>
          <p:cNvPr id="15" name="TextBox 14"/>
          <p:cNvSpPr txBox="1"/>
          <p:nvPr/>
        </p:nvSpPr>
        <p:spPr>
          <a:xfrm>
            <a:off x="8428146" y="4596682"/>
            <a:ext cx="3559125" cy="707886"/>
          </a:xfrm>
          <a:prstGeom prst="rect">
            <a:avLst/>
          </a:prstGeom>
          <a:noFill/>
        </p:spPr>
        <p:txBody>
          <a:bodyPr wrap="square" rtlCol="0">
            <a:spAutoFit/>
          </a:bodyPr>
          <a:lstStyle/>
          <a:p>
            <a:pPr algn="ctr"/>
            <a:r>
              <a:rPr lang="en-US" sz="2000" dirty="0">
                <a:latin typeface="Adobe Gothic Std B" panose="020B0800000000000000" pitchFamily="34" charset="-128"/>
                <a:ea typeface="Adobe Gothic Std B" panose="020B0800000000000000" pitchFamily="34" charset="-128"/>
              </a:rPr>
              <a:t>Familiar &amp; User-friendly Android Platform</a:t>
            </a:r>
          </a:p>
        </p:txBody>
      </p:sp>
      <p:sp>
        <p:nvSpPr>
          <p:cNvPr id="16" name="TextBox 15"/>
          <p:cNvSpPr txBox="1"/>
          <p:nvPr/>
        </p:nvSpPr>
        <p:spPr>
          <a:xfrm>
            <a:off x="8200812" y="5682392"/>
            <a:ext cx="3082868" cy="707886"/>
          </a:xfrm>
          <a:prstGeom prst="rect">
            <a:avLst/>
          </a:prstGeom>
          <a:noFill/>
        </p:spPr>
        <p:txBody>
          <a:bodyPr wrap="square" rtlCol="0">
            <a:spAutoFit/>
          </a:bodyPr>
          <a:lstStyle/>
          <a:p>
            <a:pPr algn="ctr"/>
            <a:r>
              <a:rPr lang="en-US" sz="2000" dirty="0">
                <a:latin typeface="Adobe Gothic Std B" panose="020B0800000000000000" pitchFamily="34" charset="-128"/>
                <a:ea typeface="Adobe Gothic Std B" panose="020B0800000000000000" pitchFamily="34" charset="-128"/>
              </a:rPr>
              <a:t>Versatile yet easy Arduino Codes</a:t>
            </a:r>
          </a:p>
        </p:txBody>
      </p:sp>
      <p:sp>
        <p:nvSpPr>
          <p:cNvPr id="17" name="TextBox 16"/>
          <p:cNvSpPr txBox="1"/>
          <p:nvPr/>
        </p:nvSpPr>
        <p:spPr>
          <a:xfrm>
            <a:off x="1873641" y="5321967"/>
            <a:ext cx="2810385" cy="400110"/>
          </a:xfrm>
          <a:prstGeom prst="rect">
            <a:avLst/>
          </a:prstGeom>
          <a:noFill/>
        </p:spPr>
        <p:txBody>
          <a:bodyPr wrap="none" rtlCol="0">
            <a:spAutoFit/>
          </a:bodyPr>
          <a:lstStyle/>
          <a:p>
            <a:r>
              <a:rPr lang="en-US" sz="2000" dirty="0">
                <a:latin typeface="Adobe Gothic Std B" panose="020B0800000000000000" pitchFamily="34" charset="-128"/>
                <a:ea typeface="Adobe Gothic Std B" panose="020B0800000000000000" pitchFamily="34" charset="-128"/>
              </a:rPr>
              <a:t>Bluetooth Technology</a:t>
            </a:r>
          </a:p>
        </p:txBody>
      </p:sp>
      <p:sp>
        <p:nvSpPr>
          <p:cNvPr id="18" name="TextBox 17"/>
          <p:cNvSpPr txBox="1"/>
          <p:nvPr/>
        </p:nvSpPr>
        <p:spPr>
          <a:xfrm>
            <a:off x="738191" y="3103637"/>
            <a:ext cx="3611714" cy="707886"/>
          </a:xfrm>
          <a:prstGeom prst="rect">
            <a:avLst/>
          </a:prstGeom>
          <a:noFill/>
        </p:spPr>
        <p:txBody>
          <a:bodyPr wrap="square" rtlCol="0">
            <a:spAutoFit/>
          </a:bodyPr>
          <a:lstStyle/>
          <a:p>
            <a:pPr algn="ctr"/>
            <a:r>
              <a:rPr lang="en-US" sz="2000" dirty="0">
                <a:latin typeface="Adobe Gothic Std B" panose="020B0800000000000000" pitchFamily="34" charset="-128"/>
                <a:ea typeface="Adobe Gothic Std B" panose="020B0800000000000000" pitchFamily="34" charset="-128"/>
              </a:rPr>
              <a:t>Customizable to incorporate Other Modules </a:t>
            </a:r>
          </a:p>
        </p:txBody>
      </p:sp>
    </p:spTree>
    <p:extLst>
      <p:ext uri="{BB962C8B-B14F-4D97-AF65-F5344CB8AC3E}">
        <p14:creationId xmlns:p14="http://schemas.microsoft.com/office/powerpoint/2010/main" val="2603778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Oval 5"/>
          <p:cNvSpPr/>
          <p:nvPr/>
        </p:nvSpPr>
        <p:spPr>
          <a:xfrm>
            <a:off x="4782340" y="71709"/>
            <a:ext cx="2264899" cy="1779581"/>
          </a:xfrm>
          <a:prstGeom prst="ellipse">
            <a:avLst/>
          </a:prstGeom>
          <a:solidFill>
            <a:schemeClr val="accent2">
              <a:lumMod val="40000"/>
              <a:lumOff val="60000"/>
              <a:alpha val="49000"/>
            </a:schemeClr>
          </a:solidFill>
          <a:scene3d>
            <a:camera prst="orthographicFront"/>
            <a:lightRig rig="threePt" dir="t"/>
          </a:scene3d>
          <a:sp3d>
            <a:bevelT/>
          </a:sp3d>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7701" y="431801"/>
            <a:ext cx="1534154" cy="1059374"/>
          </a:xfrm>
          <a:prstGeom prst="rect">
            <a:avLst/>
          </a:prstGeom>
        </p:spPr>
      </p:pic>
      <p:sp>
        <p:nvSpPr>
          <p:cNvPr id="7" name="TextBox 6"/>
          <p:cNvSpPr txBox="1"/>
          <p:nvPr/>
        </p:nvSpPr>
        <p:spPr>
          <a:xfrm>
            <a:off x="2053895" y="2883877"/>
            <a:ext cx="8553157" cy="1569660"/>
          </a:xfrm>
          <a:prstGeom prst="rect">
            <a:avLst/>
          </a:prstGeom>
          <a:noFill/>
        </p:spPr>
        <p:txBody>
          <a:bodyPr wrap="square" rtlCol="0">
            <a:spAutoFit/>
          </a:bodyPr>
          <a:lstStyle/>
          <a:p>
            <a:pPr algn="ctr"/>
            <a:r>
              <a:rPr lang="en-US" sz="3200" dirty="0">
                <a:latin typeface="Adobe Gothic Std B" panose="020B0800000000000000" pitchFamily="34" charset="-128"/>
                <a:ea typeface="Adobe Gothic Std B" panose="020B0800000000000000" pitchFamily="34" charset="-128"/>
              </a:rPr>
              <a:t>The effective cost of the device currently stands at </a:t>
            </a:r>
            <a:r>
              <a:rPr lang="en-US" sz="3200" dirty="0">
                <a:solidFill>
                  <a:srgbClr val="FF0000"/>
                </a:solidFill>
                <a:latin typeface="Adobe Gothic Std B" panose="020B0800000000000000" pitchFamily="34" charset="-128"/>
                <a:ea typeface="Adobe Gothic Std B" panose="020B0800000000000000" pitchFamily="34" charset="-128"/>
              </a:rPr>
              <a:t>₹1400-1500/-($21-22/-)</a:t>
            </a:r>
            <a:r>
              <a:rPr lang="en-US" sz="3200" dirty="0">
                <a:latin typeface="Adobe Gothic Std B" panose="020B0800000000000000" pitchFamily="34" charset="-128"/>
                <a:ea typeface="Adobe Gothic Std B" panose="020B0800000000000000" pitchFamily="34" charset="-128"/>
              </a:rPr>
              <a:t>, which is reasonably low as per benchmarks. </a:t>
            </a:r>
          </a:p>
        </p:txBody>
      </p:sp>
      <p:sp>
        <p:nvSpPr>
          <p:cNvPr id="8" name="TextBox 7"/>
          <p:cNvSpPr txBox="1"/>
          <p:nvPr/>
        </p:nvSpPr>
        <p:spPr>
          <a:xfrm>
            <a:off x="1786608" y="5162982"/>
            <a:ext cx="9509761" cy="646331"/>
          </a:xfrm>
          <a:prstGeom prst="rect">
            <a:avLst/>
          </a:prstGeom>
          <a:noFill/>
        </p:spPr>
        <p:txBody>
          <a:bodyPr wrap="square" rtlCol="0">
            <a:spAutoFit/>
          </a:bodyPr>
          <a:lstStyle/>
          <a:p>
            <a:pPr algn="ctr"/>
            <a:r>
              <a:rPr lang="en-US" sz="3600" b="1" i="1" dirty="0">
                <a:solidFill>
                  <a:srgbClr val="FF0000"/>
                </a:solidFill>
                <a:latin typeface="Bradley Hand ITC" panose="03070402050302030203" pitchFamily="66" charset="0"/>
                <a:ea typeface="Adobe Heiti Std R" panose="020B0400000000000000" pitchFamily="34" charset="-128"/>
              </a:rPr>
              <a:t>But the costs could have been cut down further… </a:t>
            </a:r>
          </a:p>
        </p:txBody>
      </p:sp>
    </p:spTree>
    <p:extLst>
      <p:ext uri="{BB962C8B-B14F-4D97-AF65-F5344CB8AC3E}">
        <p14:creationId xmlns:p14="http://schemas.microsoft.com/office/powerpoint/2010/main" val="2295373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240" y="990814"/>
            <a:ext cx="5277097" cy="3384776"/>
          </a:xfrm>
          <a:prstGeom prst="rect">
            <a:avLst/>
          </a:prstGeom>
        </p:spPr>
      </p:pic>
      <p:sp>
        <p:nvSpPr>
          <p:cNvPr id="3" name="TextBox 2"/>
          <p:cNvSpPr txBox="1"/>
          <p:nvPr/>
        </p:nvSpPr>
        <p:spPr>
          <a:xfrm>
            <a:off x="1273971" y="313118"/>
            <a:ext cx="4603633" cy="523220"/>
          </a:xfrm>
          <a:prstGeom prst="rect">
            <a:avLst/>
          </a:prstGeom>
          <a:noFill/>
        </p:spPr>
        <p:txBody>
          <a:bodyPr wrap="none" rtlCol="0">
            <a:spAutoFit/>
          </a:bodyPr>
          <a:lstStyle/>
          <a:p>
            <a:r>
              <a:rPr lang="en-US" sz="2800" b="1" dirty="0">
                <a:solidFill>
                  <a:schemeClr val="accent1">
                    <a:lumMod val="50000"/>
                  </a:schemeClr>
                </a:solidFill>
              </a:rPr>
              <a:t>How A Car Industry Operates</a:t>
            </a:r>
          </a:p>
        </p:txBody>
      </p:sp>
      <p:sp>
        <p:nvSpPr>
          <p:cNvPr id="5" name="Rectangle 4"/>
          <p:cNvSpPr/>
          <p:nvPr/>
        </p:nvSpPr>
        <p:spPr>
          <a:xfrm>
            <a:off x="1050633" y="4684552"/>
            <a:ext cx="5050302" cy="194134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73971" y="4839604"/>
            <a:ext cx="4819091" cy="1631216"/>
          </a:xfrm>
          <a:prstGeom prst="rect">
            <a:avLst/>
          </a:prstGeom>
          <a:noFill/>
        </p:spPr>
        <p:txBody>
          <a:bodyPr wrap="square" rtlCol="0">
            <a:spAutoFit/>
          </a:bodyPr>
          <a:lstStyle/>
          <a:p>
            <a:r>
              <a:rPr lang="en-US" sz="2000" b="1" dirty="0">
                <a:latin typeface="Adobe Gothic Std B" panose="020B0800000000000000" pitchFamily="34" charset="-128"/>
                <a:ea typeface="Adobe Gothic Std B" panose="020B0800000000000000" pitchFamily="34" charset="-128"/>
              </a:rPr>
              <a:t>Different parts coming from neighboring Downstream industries  within same Industrial Belt, are assembled in one line, so as to cut down the Cost of Manufacture.</a:t>
            </a:r>
          </a:p>
        </p:txBody>
      </p:sp>
      <p:sp>
        <p:nvSpPr>
          <p:cNvPr id="7" name="TextBox 6"/>
          <p:cNvSpPr txBox="1"/>
          <p:nvPr/>
        </p:nvSpPr>
        <p:spPr>
          <a:xfrm>
            <a:off x="7639207" y="288623"/>
            <a:ext cx="3235129" cy="954107"/>
          </a:xfrm>
          <a:prstGeom prst="rect">
            <a:avLst/>
          </a:prstGeom>
          <a:noFill/>
        </p:spPr>
        <p:txBody>
          <a:bodyPr wrap="square" rtlCol="0">
            <a:spAutoFit/>
          </a:bodyPr>
          <a:lstStyle/>
          <a:p>
            <a:r>
              <a:rPr lang="en-US" sz="2800" b="1" dirty="0">
                <a:solidFill>
                  <a:srgbClr val="FF0000"/>
                </a:solidFill>
              </a:rPr>
              <a:t>How we assembled the Working Model</a:t>
            </a:r>
          </a:p>
        </p:txBody>
      </p:sp>
      <p:sp>
        <p:nvSpPr>
          <p:cNvPr id="8" name="TextBox 7"/>
          <p:cNvSpPr txBox="1"/>
          <p:nvPr/>
        </p:nvSpPr>
        <p:spPr>
          <a:xfrm>
            <a:off x="7069384" y="4848551"/>
            <a:ext cx="4417256" cy="1631216"/>
          </a:xfrm>
          <a:prstGeom prst="rect">
            <a:avLst/>
          </a:prstGeom>
          <a:noFill/>
        </p:spPr>
        <p:txBody>
          <a:bodyPr wrap="square" rtlCol="0">
            <a:spAutoFit/>
          </a:bodyPr>
          <a:lstStyle/>
          <a:p>
            <a:r>
              <a:rPr lang="en-US" sz="2000" b="1" dirty="0">
                <a:latin typeface="Adobe Gothic Std B" panose="020B0800000000000000" pitchFamily="34" charset="-128"/>
                <a:ea typeface="Adobe Gothic Std B" panose="020B0800000000000000" pitchFamily="34" charset="-128"/>
              </a:rPr>
              <a:t>As different components are bought from different places, the cumulative cost hikes; thus the assembly process adds to the burden of Cost .</a:t>
            </a:r>
          </a:p>
        </p:txBody>
      </p:sp>
      <p:sp>
        <p:nvSpPr>
          <p:cNvPr id="9" name="Rectangle 8"/>
          <p:cNvSpPr/>
          <p:nvPr/>
        </p:nvSpPr>
        <p:spPr>
          <a:xfrm>
            <a:off x="6822843" y="4684554"/>
            <a:ext cx="4965895" cy="194134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7939" y="2370797"/>
            <a:ext cx="1732650" cy="118686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053" y="1493454"/>
            <a:ext cx="816432" cy="40610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9802" y="2766976"/>
            <a:ext cx="1914792" cy="158137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8529" y="2210339"/>
            <a:ext cx="308561" cy="705886"/>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9875" y="1604245"/>
            <a:ext cx="1046884" cy="618825"/>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6200" y="1215072"/>
            <a:ext cx="746393" cy="788642"/>
          </a:xfrm>
          <a:prstGeom prst="rect">
            <a:avLst/>
          </a:prstGeom>
        </p:spPr>
      </p:pic>
      <p:sp>
        <p:nvSpPr>
          <p:cNvPr id="15" name="Cross 14"/>
          <p:cNvSpPr/>
          <p:nvPr/>
        </p:nvSpPr>
        <p:spPr>
          <a:xfrm>
            <a:off x="7442593" y="2003714"/>
            <a:ext cx="724617" cy="559568"/>
          </a:xfrm>
          <a:prstGeom prst="plus">
            <a:avLst>
              <a:gd name="adj" fmla="val 368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nvSpPr>
        <p:spPr>
          <a:xfrm>
            <a:off x="9033150" y="2319077"/>
            <a:ext cx="724617" cy="559568"/>
          </a:xfrm>
          <a:prstGeom prst="plus">
            <a:avLst>
              <a:gd name="adj" fmla="val 368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ross 16"/>
          <p:cNvSpPr/>
          <p:nvPr/>
        </p:nvSpPr>
        <p:spPr>
          <a:xfrm>
            <a:off x="9505642" y="3690715"/>
            <a:ext cx="724617" cy="559568"/>
          </a:xfrm>
          <a:prstGeom prst="plus">
            <a:avLst>
              <a:gd name="adj" fmla="val 368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a:off x="6384781" y="3225175"/>
            <a:ext cx="724617" cy="559568"/>
          </a:xfrm>
          <a:prstGeom prst="plus">
            <a:avLst>
              <a:gd name="adj" fmla="val 368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ross 18"/>
          <p:cNvSpPr/>
          <p:nvPr/>
        </p:nvSpPr>
        <p:spPr>
          <a:xfrm>
            <a:off x="12427266" y="1696492"/>
            <a:ext cx="724617" cy="559568"/>
          </a:xfrm>
          <a:prstGeom prst="plus">
            <a:avLst>
              <a:gd name="adj" fmla="val 368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82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9" y="168811"/>
            <a:ext cx="5795143" cy="6548511"/>
          </a:xfrm>
          <a:prstGeom prst="rect">
            <a:avLst/>
          </a:prstGeom>
        </p:spPr>
      </p:pic>
      <p:sp>
        <p:nvSpPr>
          <p:cNvPr id="3" name="TextBox 2"/>
          <p:cNvSpPr txBox="1"/>
          <p:nvPr/>
        </p:nvSpPr>
        <p:spPr>
          <a:xfrm>
            <a:off x="6414871" y="534187"/>
            <a:ext cx="5120639" cy="3785652"/>
          </a:xfrm>
          <a:prstGeom prst="rect">
            <a:avLst/>
          </a:prstGeom>
          <a:solidFill>
            <a:schemeClr val="accent4">
              <a:lumMod val="40000"/>
              <a:lumOff val="60000"/>
            </a:schemeClr>
          </a:solidFill>
        </p:spPr>
        <p:txBody>
          <a:bodyPr wrap="square" rtlCol="0">
            <a:spAutoFit/>
          </a:bodyPr>
          <a:lstStyle/>
          <a:p>
            <a:pPr algn="ctr"/>
            <a:r>
              <a:rPr lang="en-US" sz="2400" dirty="0" smtClean="0">
                <a:solidFill>
                  <a:srgbClr val="002060"/>
                </a:solidFill>
                <a:latin typeface="Times New Roman" panose="02020603050405020304" pitchFamily="18" charset="0"/>
                <a:cs typeface="Times New Roman" panose="02020603050405020304" pitchFamily="18" charset="0"/>
              </a:rPr>
              <a:t>With </a:t>
            </a:r>
            <a:r>
              <a:rPr lang="en-US" sz="2400" dirty="0">
                <a:solidFill>
                  <a:srgbClr val="002060"/>
                </a:solidFill>
                <a:latin typeface="Times New Roman" panose="02020603050405020304" pitchFamily="18" charset="0"/>
                <a:cs typeface="Times New Roman" panose="02020603050405020304" pitchFamily="18" charset="0"/>
              </a:rPr>
              <a:t>increasing vulnerability and occurrence of Natural disasters in the most populated, congested and economically under-privileged Developing </a:t>
            </a:r>
            <a:r>
              <a:rPr lang="en-US" sz="2400" dirty="0" smtClean="0">
                <a:solidFill>
                  <a:srgbClr val="002060"/>
                </a:solidFill>
                <a:latin typeface="Times New Roman" panose="02020603050405020304" pitchFamily="18" charset="0"/>
                <a:cs typeface="Times New Roman" panose="02020603050405020304" pitchFamily="18" charset="0"/>
              </a:rPr>
              <a:t>countries (India, in particular), </a:t>
            </a:r>
            <a:r>
              <a:rPr lang="en-US" sz="2400" dirty="0">
                <a:solidFill>
                  <a:srgbClr val="002060"/>
                </a:solidFill>
                <a:latin typeface="Times New Roman" panose="02020603050405020304" pitchFamily="18" charset="0"/>
                <a:cs typeface="Times New Roman" panose="02020603050405020304" pitchFamily="18" charset="0"/>
              </a:rPr>
              <a:t>ingenious implications of Modern technical boon becomes obligatory in order to cope up with the burden of Post-disaster recovery and rescue operations. </a:t>
            </a:r>
          </a:p>
        </p:txBody>
      </p:sp>
      <p:sp>
        <p:nvSpPr>
          <p:cNvPr id="5" name="TextBox 4"/>
          <p:cNvSpPr txBox="1"/>
          <p:nvPr/>
        </p:nvSpPr>
        <p:spPr>
          <a:xfrm>
            <a:off x="6914273" y="4346918"/>
            <a:ext cx="4121833" cy="2246769"/>
          </a:xfrm>
          <a:prstGeom prst="rect">
            <a:avLst/>
          </a:prstGeom>
          <a:noFill/>
        </p:spPr>
        <p:txBody>
          <a:bodyPr wrap="square" rtlCol="0">
            <a:spAutoFit/>
          </a:bodyPr>
          <a:lstStyle/>
          <a:p>
            <a:pPr algn="ctr"/>
            <a:r>
              <a:rPr lang="en-US" sz="2800" dirty="0" smtClean="0">
                <a:solidFill>
                  <a:schemeClr val="bg1"/>
                </a:solidFill>
                <a:latin typeface="Bodoni MT Black" panose="02070A03080606020203" pitchFamily="18" charset="0"/>
              </a:rPr>
              <a:t>Earthquakes costs high in developed Countries</a:t>
            </a:r>
          </a:p>
          <a:p>
            <a:pPr algn="ctr"/>
            <a:r>
              <a:rPr lang="en-US" sz="2800" dirty="0" smtClean="0">
                <a:solidFill>
                  <a:schemeClr val="bg1"/>
                </a:solidFill>
                <a:latin typeface="Bodoni MT Black" panose="02070A03080606020203" pitchFamily="18" charset="0"/>
              </a:rPr>
              <a:t>But it DEVASTATES Poor countries</a:t>
            </a:r>
            <a:endParaRPr lang="en-US" sz="2800" dirty="0">
              <a:solidFill>
                <a:schemeClr val="bg1"/>
              </a:solidFill>
              <a:latin typeface="Bodoni MT Black" panose="02070A03080606020203" pitchFamily="18" charset="0"/>
            </a:endParaRPr>
          </a:p>
        </p:txBody>
      </p:sp>
    </p:spTree>
    <p:extLst>
      <p:ext uri="{BB962C8B-B14F-4D97-AF65-F5344CB8AC3E}">
        <p14:creationId xmlns:p14="http://schemas.microsoft.com/office/powerpoint/2010/main" val="7301709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263811" y="2186017"/>
            <a:ext cx="9648967" cy="2554545"/>
          </a:xfrm>
          <a:prstGeom prst="rect">
            <a:avLst/>
          </a:prstGeom>
          <a:noFill/>
        </p:spPr>
        <p:txBody>
          <a:bodyPr wrap="square" rtlCol="0">
            <a:spAutoFit/>
          </a:bodyPr>
          <a:lstStyle/>
          <a:p>
            <a:pPr algn="just"/>
            <a:r>
              <a:rPr lang="en-US" sz="4000" b="1" dirty="0">
                <a:solidFill>
                  <a:srgbClr val="FF0000"/>
                </a:solidFill>
                <a:latin typeface="Times New Roman" panose="02020603050405020304" pitchFamily="18" charset="0"/>
                <a:cs typeface="Times New Roman" panose="02020603050405020304" pitchFamily="18" charset="0"/>
              </a:rPr>
              <a:t>But our Voice Controlled Obstacle Detector Does have many Limitations apart from the previously mentioned lack of Cost Optimization.</a:t>
            </a:r>
          </a:p>
        </p:txBody>
      </p:sp>
    </p:spTree>
    <p:extLst>
      <p:ext uri="{BB962C8B-B14F-4D97-AF65-F5344CB8AC3E}">
        <p14:creationId xmlns:p14="http://schemas.microsoft.com/office/powerpoint/2010/main" val="878419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 name="TextBox 1"/>
          <p:cNvSpPr txBox="1"/>
          <p:nvPr/>
        </p:nvSpPr>
        <p:spPr>
          <a:xfrm>
            <a:off x="3105010" y="402348"/>
            <a:ext cx="5545225" cy="769441"/>
          </a:xfrm>
          <a:prstGeom prst="rect">
            <a:avLst/>
          </a:prstGeom>
          <a:noFill/>
          <a:ln>
            <a:solidFill>
              <a:schemeClr val="tx1"/>
            </a:solidFill>
          </a:ln>
        </p:spPr>
        <p:txBody>
          <a:bodyPr wrap="square" rtlCol="0">
            <a:spAutoFit/>
          </a:bodyPr>
          <a:lstStyle/>
          <a:p>
            <a:pPr algn="ctr"/>
            <a:r>
              <a:rPr lang="en-US" sz="4400" b="1" dirty="0">
                <a:solidFill>
                  <a:srgbClr val="FF0000"/>
                </a:solidFill>
                <a:latin typeface="Times New Roman" panose="02020603050405020304" pitchFamily="18" charset="0"/>
                <a:cs typeface="Times New Roman" panose="02020603050405020304" pitchFamily="18" charset="0"/>
              </a:rPr>
              <a:t>Limitations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839" y="2271150"/>
            <a:ext cx="3956685" cy="237401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550719">
            <a:off x="9252407" y="1332175"/>
            <a:ext cx="1281493" cy="27036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618" y="4034736"/>
            <a:ext cx="3257210" cy="2384363"/>
          </a:xfrm>
          <a:prstGeom prst="rect">
            <a:avLst/>
          </a:prstGeom>
        </p:spPr>
      </p:pic>
      <p:sp>
        <p:nvSpPr>
          <p:cNvPr id="6" name="TextBox 5"/>
          <p:cNvSpPr txBox="1"/>
          <p:nvPr/>
        </p:nvSpPr>
        <p:spPr>
          <a:xfrm>
            <a:off x="490107" y="4934527"/>
            <a:ext cx="4908138" cy="584775"/>
          </a:xfrm>
          <a:prstGeom prst="rect">
            <a:avLst/>
          </a:prstGeom>
          <a:noFill/>
        </p:spPr>
        <p:txBody>
          <a:bodyPr wrap="none" rtlCol="0">
            <a:spAutoFit/>
          </a:bodyPr>
          <a:lstStyle/>
          <a:p>
            <a:r>
              <a:rPr lang="en-US" sz="3200" dirty="0">
                <a:solidFill>
                  <a:schemeClr val="tx2"/>
                </a:solidFill>
                <a:latin typeface="Broadway" panose="04040905080B02020502" pitchFamily="82" charset="0"/>
              </a:rPr>
              <a:t>Bluetooth Technology</a:t>
            </a:r>
          </a:p>
        </p:txBody>
      </p:sp>
      <p:sp>
        <p:nvSpPr>
          <p:cNvPr id="7" name="TextBox 6"/>
          <p:cNvSpPr txBox="1"/>
          <p:nvPr/>
        </p:nvSpPr>
        <p:spPr>
          <a:xfrm>
            <a:off x="6111489" y="1825349"/>
            <a:ext cx="2666763" cy="1077218"/>
          </a:xfrm>
          <a:prstGeom prst="rect">
            <a:avLst/>
          </a:prstGeom>
          <a:noFill/>
        </p:spPr>
        <p:txBody>
          <a:bodyPr wrap="square" rtlCol="0">
            <a:spAutoFit/>
          </a:bodyPr>
          <a:lstStyle/>
          <a:p>
            <a:r>
              <a:rPr lang="en-US" sz="3200" dirty="0">
                <a:solidFill>
                  <a:srgbClr val="FF0000"/>
                </a:solidFill>
              </a:rPr>
              <a:t>Radio Communication</a:t>
            </a:r>
          </a:p>
        </p:txBody>
      </p:sp>
      <p:sp>
        <p:nvSpPr>
          <p:cNvPr id="8" name="Left-Right Arrow 7"/>
          <p:cNvSpPr/>
          <p:nvPr/>
        </p:nvSpPr>
        <p:spPr>
          <a:xfrm>
            <a:off x="5295691" y="3097203"/>
            <a:ext cx="2046613" cy="7428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548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05009" y="237756"/>
            <a:ext cx="5545225" cy="769441"/>
          </a:xfrm>
          <a:prstGeom prst="rect">
            <a:avLst/>
          </a:prstGeom>
          <a:noFill/>
          <a:ln>
            <a:solidFill>
              <a:schemeClr val="tx1"/>
            </a:solidFill>
          </a:ln>
        </p:spPr>
        <p:txBody>
          <a:bodyPr wrap="square" rtlCol="0">
            <a:spAutoFit/>
          </a:bodyPr>
          <a:lstStyle/>
          <a:p>
            <a:pPr algn="ctr"/>
            <a:r>
              <a:rPr lang="en-US" sz="4400" b="1" dirty="0">
                <a:solidFill>
                  <a:srgbClr val="FF0000"/>
                </a:solidFill>
                <a:latin typeface="Times New Roman" panose="02020603050405020304" pitchFamily="18" charset="0"/>
                <a:cs typeface="Times New Roman" panose="02020603050405020304" pitchFamily="18" charset="0"/>
              </a:rPr>
              <a:t>Limitations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50828" y="1564793"/>
            <a:ext cx="4566273" cy="2769475"/>
          </a:xfrm>
          <a:prstGeom prst="rect">
            <a:avLst/>
          </a:prstGeom>
        </p:spPr>
      </p:pic>
      <p:sp>
        <p:nvSpPr>
          <p:cNvPr id="5" name="TextBox 4"/>
          <p:cNvSpPr txBox="1"/>
          <p:nvPr/>
        </p:nvSpPr>
        <p:spPr>
          <a:xfrm>
            <a:off x="1028354" y="4334256"/>
            <a:ext cx="10211211" cy="2862322"/>
          </a:xfrm>
          <a:prstGeom prst="rect">
            <a:avLst/>
          </a:prstGeom>
          <a:noFill/>
        </p:spPr>
        <p:txBody>
          <a:bodyPr wrap="square" rtlCol="0">
            <a:spAutoFit/>
          </a:bodyPr>
          <a:lstStyle/>
          <a:p>
            <a:endParaRPr lang="en-US" dirty="0"/>
          </a:p>
          <a:p>
            <a:r>
              <a:rPr lang="en-US" sz="2400" b="1" dirty="0">
                <a:solidFill>
                  <a:schemeClr val="tx2">
                    <a:lumMod val="50000"/>
                  </a:schemeClr>
                </a:solidFill>
                <a:latin typeface="Arial Black" panose="020B0A04020102020204" pitchFamily="34" charset="0"/>
              </a:rPr>
              <a:t>A major deficiency of the device is the supply of power to the device. The </a:t>
            </a:r>
            <a:r>
              <a:rPr lang="en-US" sz="2400" b="1" dirty="0">
                <a:solidFill>
                  <a:srgbClr val="FF0000"/>
                </a:solidFill>
                <a:latin typeface="Arial Black" panose="020B0A04020102020204" pitchFamily="34" charset="0"/>
              </a:rPr>
              <a:t>9V</a:t>
            </a:r>
            <a:r>
              <a:rPr lang="en-US" sz="2400" b="1" dirty="0">
                <a:solidFill>
                  <a:schemeClr val="tx2">
                    <a:lumMod val="50000"/>
                  </a:schemeClr>
                </a:solidFill>
                <a:latin typeface="Arial Black" panose="020B0A04020102020204" pitchFamily="34" charset="0"/>
              </a:rPr>
              <a:t> battery used in the effective model is drained heavily by Arduino, Motors and other modules, causing inefficiency after a certain time of usage. </a:t>
            </a:r>
          </a:p>
          <a:p>
            <a:pPr marL="342900" indent="-342900">
              <a:buFont typeface="Arial" panose="020B0604020202020204" pitchFamily="34" charset="0"/>
              <a:buChar char="•"/>
            </a:pPr>
            <a:r>
              <a:rPr lang="en-US" sz="2400" b="1" dirty="0">
                <a:solidFill>
                  <a:schemeClr val="accent1">
                    <a:lumMod val="75000"/>
                  </a:schemeClr>
                </a:solidFill>
                <a:latin typeface="Arial Black" panose="020B0A04020102020204" pitchFamily="34" charset="0"/>
              </a:rPr>
              <a:t>Being appropriately powered from Computer, however, the device runs fluently .</a:t>
            </a:r>
          </a:p>
          <a:p>
            <a:endParaRPr lang="en-US" dirty="0"/>
          </a:p>
        </p:txBody>
      </p:sp>
    </p:spTree>
    <p:extLst>
      <p:ext uri="{BB962C8B-B14F-4D97-AF65-F5344CB8AC3E}">
        <p14:creationId xmlns:p14="http://schemas.microsoft.com/office/powerpoint/2010/main" val="2596603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p:cNvSpPr txBox="1"/>
          <p:nvPr/>
        </p:nvSpPr>
        <p:spPr>
          <a:xfrm>
            <a:off x="2980613" y="457200"/>
            <a:ext cx="5765617" cy="923330"/>
          </a:xfrm>
          <a:prstGeom prst="rect">
            <a:avLst/>
          </a:prstGeom>
          <a:noFill/>
        </p:spPr>
        <p:txBody>
          <a:bodyPr wrap="none" rtlCol="0">
            <a:spAutoFit/>
          </a:bodyPr>
          <a:lstStyle/>
          <a:p>
            <a:pPr algn="ctr"/>
            <a:r>
              <a:rPr lang="en-US" sz="5400" b="1" dirty="0">
                <a:solidFill>
                  <a:schemeClr val="accent4">
                    <a:lumMod val="50000"/>
                  </a:schemeClr>
                </a:solidFill>
              </a:rPr>
              <a:t>A Basic Framework</a:t>
            </a:r>
          </a:p>
        </p:txBody>
      </p:sp>
      <p:sp>
        <p:nvSpPr>
          <p:cNvPr id="3" name="TextBox 2"/>
          <p:cNvSpPr txBox="1"/>
          <p:nvPr/>
        </p:nvSpPr>
        <p:spPr>
          <a:xfrm>
            <a:off x="287025" y="1330131"/>
            <a:ext cx="11152777" cy="1754326"/>
          </a:xfrm>
          <a:prstGeom prst="rect">
            <a:avLst/>
          </a:prstGeom>
          <a:noFill/>
        </p:spPr>
        <p:txBody>
          <a:bodyPr wrap="square" rtlCol="0">
            <a:spAutoFit/>
          </a:bodyPr>
          <a:lstStyle/>
          <a:p>
            <a:endParaRPr lang="en-US" dirty="0"/>
          </a:p>
          <a:p>
            <a:pPr marL="571500" indent="-571500">
              <a:buFont typeface="Arial" panose="020B0604020202020204" pitchFamily="34" charset="0"/>
              <a:buChar char="•"/>
            </a:pPr>
            <a:r>
              <a:rPr lang="en-US" sz="3600" dirty="0">
                <a:solidFill>
                  <a:srgbClr val="C00000"/>
                </a:solidFill>
              </a:rPr>
              <a:t>This design provides only a Low-cost Working framework for further tools to be incorporated.</a:t>
            </a:r>
          </a:p>
          <a:p>
            <a:endParaRPr lang="en-US" dirty="0"/>
          </a:p>
        </p:txBody>
      </p:sp>
      <p:sp>
        <p:nvSpPr>
          <p:cNvPr id="5" name="Frame 4"/>
          <p:cNvSpPr/>
          <p:nvPr/>
        </p:nvSpPr>
        <p:spPr>
          <a:xfrm>
            <a:off x="2505456" y="310896"/>
            <a:ext cx="6912864" cy="1298448"/>
          </a:xfrm>
          <a:prstGeom prst="frame">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0294" y="2809530"/>
            <a:ext cx="2300637" cy="368271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9884" y="2728995"/>
            <a:ext cx="2899123" cy="19218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54662" y="4811552"/>
            <a:ext cx="2585147" cy="1917968"/>
          </a:xfrm>
          <a:prstGeom prst="rect">
            <a:avLst/>
          </a:prstGeom>
        </p:spPr>
      </p:pic>
      <p:sp>
        <p:nvSpPr>
          <p:cNvPr id="9" name="Right Arrow 8"/>
          <p:cNvSpPr/>
          <p:nvPr/>
        </p:nvSpPr>
        <p:spPr>
          <a:xfrm>
            <a:off x="4572000" y="5413248"/>
            <a:ext cx="3145536" cy="1078992"/>
          </a:xfrm>
          <a:prstGeom prst="rightArrow">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300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3179298" y="1055089"/>
            <a:ext cx="6241196" cy="830997"/>
          </a:xfrm>
          <a:prstGeom prst="rect">
            <a:avLst/>
          </a:prstGeom>
          <a:noFill/>
          <a:ln>
            <a:solidFill>
              <a:srgbClr val="00B0F0"/>
            </a:solidFill>
          </a:ln>
        </p:spPr>
        <p:txBody>
          <a:bodyPr wrap="none" rtlCol="0">
            <a:spAutoFit/>
          </a:bodyPr>
          <a:lstStyle/>
          <a:p>
            <a:r>
              <a:rPr lang="en-US" sz="4800" dirty="0">
                <a:solidFill>
                  <a:schemeClr val="bg2">
                    <a:lumMod val="75000"/>
                  </a:schemeClr>
                </a:solidFill>
              </a:rPr>
              <a:t>FURTHER DEVELOPMENT</a:t>
            </a:r>
          </a:p>
        </p:txBody>
      </p:sp>
    </p:spTree>
    <p:extLst>
      <p:ext uri="{BB962C8B-B14F-4D97-AF65-F5344CB8AC3E}">
        <p14:creationId xmlns:p14="http://schemas.microsoft.com/office/powerpoint/2010/main" val="1155398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Isosceles Triangle 3"/>
          <p:cNvSpPr/>
          <p:nvPr/>
        </p:nvSpPr>
        <p:spPr>
          <a:xfrm>
            <a:off x="3967088" y="1603730"/>
            <a:ext cx="4768948" cy="3108959"/>
          </a:xfrm>
          <a:prstGeom prst="triangl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5" name="Rectangle 4"/>
          <p:cNvSpPr/>
          <p:nvPr/>
        </p:nvSpPr>
        <p:spPr>
          <a:xfrm>
            <a:off x="4220318" y="815939"/>
            <a:ext cx="4262511" cy="78779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dobe Gothic Std B" panose="020B0800000000000000" pitchFamily="34" charset="-128"/>
                <a:ea typeface="Adobe Gothic Std B" panose="020B0800000000000000" pitchFamily="34" charset="-128"/>
              </a:rPr>
              <a:t>Scanning of Terrain Topology</a:t>
            </a:r>
          </a:p>
        </p:txBody>
      </p:sp>
      <p:sp>
        <p:nvSpPr>
          <p:cNvPr id="6" name="Rectangle 5"/>
          <p:cNvSpPr/>
          <p:nvPr/>
        </p:nvSpPr>
        <p:spPr>
          <a:xfrm rot="3119473">
            <a:off x="1781611" y="4538262"/>
            <a:ext cx="3620631" cy="97334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451165">
            <a:off x="7162662" y="4627659"/>
            <a:ext cx="3756073" cy="78779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rot="13899819">
            <a:off x="1773948" y="4821487"/>
            <a:ext cx="3635932" cy="400110"/>
          </a:xfrm>
          <a:prstGeom prst="rect">
            <a:avLst/>
          </a:prstGeom>
          <a:noFill/>
        </p:spPr>
        <p:txBody>
          <a:bodyPr wrap="none" rtlCol="0">
            <a:spAutoFit/>
          </a:bodyPr>
          <a:lstStyle/>
          <a:p>
            <a:r>
              <a:rPr lang="en-US" sz="2000" b="1" dirty="0">
                <a:latin typeface="Adobe Gothic Std B" panose="020B0800000000000000" pitchFamily="34" charset="-128"/>
                <a:ea typeface="Adobe Gothic Std B" panose="020B0800000000000000" pitchFamily="34" charset="-128"/>
              </a:rPr>
              <a:t>Indoor Positioning Prototype</a:t>
            </a:r>
          </a:p>
        </p:txBody>
      </p:sp>
      <p:sp>
        <p:nvSpPr>
          <p:cNvPr id="9" name="TextBox 8"/>
          <p:cNvSpPr txBox="1"/>
          <p:nvPr/>
        </p:nvSpPr>
        <p:spPr>
          <a:xfrm rot="7664871">
            <a:off x="7766939" y="4821486"/>
            <a:ext cx="2547492" cy="400110"/>
          </a:xfrm>
          <a:prstGeom prst="rect">
            <a:avLst/>
          </a:prstGeom>
          <a:noFill/>
        </p:spPr>
        <p:txBody>
          <a:bodyPr wrap="none" rtlCol="0">
            <a:spAutoFit/>
          </a:bodyPr>
          <a:lstStyle/>
          <a:p>
            <a:r>
              <a:rPr lang="en-US" sz="2000" b="1" dirty="0">
                <a:latin typeface="Adobe Fan Heiti Std B" panose="020B0700000000000000" pitchFamily="34" charset="-128"/>
                <a:ea typeface="Adobe Fan Heiti Std B" panose="020B0700000000000000" pitchFamily="34" charset="-128"/>
              </a:rPr>
              <a:t>Smart Car Prototype</a:t>
            </a:r>
          </a:p>
        </p:txBody>
      </p:sp>
      <p:sp>
        <p:nvSpPr>
          <p:cNvPr id="10" name="TextBox 9"/>
          <p:cNvSpPr txBox="1"/>
          <p:nvPr/>
        </p:nvSpPr>
        <p:spPr>
          <a:xfrm>
            <a:off x="5212995" y="2896795"/>
            <a:ext cx="2371490" cy="1815882"/>
          </a:xfrm>
          <a:prstGeom prst="rect">
            <a:avLst/>
          </a:prstGeom>
          <a:noFill/>
        </p:spPr>
        <p:txBody>
          <a:bodyPr wrap="square" rtlCol="0">
            <a:spAutoFit/>
          </a:bodyPr>
          <a:lstStyle/>
          <a:p>
            <a:pPr algn="ctr"/>
            <a:r>
              <a:rPr lang="en-US" sz="2800" dirty="0">
                <a:solidFill>
                  <a:schemeClr val="bg1"/>
                </a:solidFill>
              </a:rPr>
              <a:t>Further Scopes of Development</a:t>
            </a:r>
          </a:p>
          <a:p>
            <a:endParaRPr lang="en-US" sz="2800" dirty="0">
              <a:solidFill>
                <a:schemeClr val="bg1"/>
              </a:solidFill>
            </a:endParaRPr>
          </a:p>
        </p:txBody>
      </p:sp>
    </p:spTree>
    <p:extLst>
      <p:ext uri="{BB962C8B-B14F-4D97-AF65-F5344CB8AC3E}">
        <p14:creationId xmlns:p14="http://schemas.microsoft.com/office/powerpoint/2010/main" val="1563929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2" name="Rectangle 1"/>
          <p:cNvSpPr/>
          <p:nvPr/>
        </p:nvSpPr>
        <p:spPr>
          <a:xfrm>
            <a:off x="4065573" y="815939"/>
            <a:ext cx="4262511" cy="787791"/>
          </a:xfrm>
          <a:prstGeom prst="rect">
            <a:avLst/>
          </a:prstGeom>
          <a:pattFill prst="pct30">
            <a:fgClr>
              <a:schemeClr val="accent1">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dobe Gothic Std B" panose="020B0800000000000000" pitchFamily="34" charset="-128"/>
                <a:ea typeface="Adobe Gothic Std B" panose="020B0800000000000000" pitchFamily="34" charset="-128"/>
              </a:rPr>
              <a:t>Scanning of Terrain Topology</a:t>
            </a:r>
          </a:p>
        </p:txBody>
      </p:sp>
      <p:sp>
        <p:nvSpPr>
          <p:cNvPr id="3" name="Rectangle 2"/>
          <p:cNvSpPr/>
          <p:nvPr/>
        </p:nvSpPr>
        <p:spPr>
          <a:xfrm>
            <a:off x="1509936" y="1772531"/>
            <a:ext cx="9655127" cy="3539430"/>
          </a:xfrm>
          <a:prstGeom prst="rect">
            <a:avLst/>
          </a:prstGeom>
          <a:solidFill>
            <a:schemeClr val="bg1">
              <a:lumMod val="95000"/>
            </a:schemeClr>
          </a:solidFill>
        </p:spPr>
        <p:txBody>
          <a:bodyPr wrap="square">
            <a:spAutoFit/>
          </a:bodyPr>
          <a:lstStyle/>
          <a:p>
            <a:pPr algn="just"/>
            <a:r>
              <a:rPr lang="en-US" sz="3200" dirty="0">
                <a:solidFill>
                  <a:schemeClr val="accent2">
                    <a:lumMod val="75000"/>
                  </a:schemeClr>
                </a:solidFill>
                <a:latin typeface="Times New Roman" panose="02020603050405020304" pitchFamily="18" charset="0"/>
              </a:rPr>
              <a:t>A camera module may be mounted on the Platform to capture the front view as well as the Topology of the terrain. Using pixellation of the image captured of the obstacles, using image processing techniques, we can infer about the size of the obstacles. Apart form that, recognition of shape of the obstacle can also be perceived using appropriate modules and code.</a:t>
            </a:r>
          </a:p>
        </p:txBody>
      </p:sp>
    </p:spTree>
    <p:extLst>
      <p:ext uri="{BB962C8B-B14F-4D97-AF65-F5344CB8AC3E}">
        <p14:creationId xmlns:p14="http://schemas.microsoft.com/office/powerpoint/2010/main" val="91847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1471" y="1784985"/>
            <a:ext cx="3238500" cy="2190750"/>
          </a:xfrm>
          <a:prstGeom prst="rect">
            <a:avLst/>
          </a:prstGeom>
        </p:spPr>
      </p:pic>
      <p:sp>
        <p:nvSpPr>
          <p:cNvPr id="3" name="TextBox 2"/>
          <p:cNvSpPr txBox="1"/>
          <p:nvPr/>
        </p:nvSpPr>
        <p:spPr>
          <a:xfrm>
            <a:off x="1448972" y="2252060"/>
            <a:ext cx="4578286" cy="2492990"/>
          </a:xfrm>
          <a:prstGeom prst="rect">
            <a:avLst/>
          </a:prstGeom>
          <a:solidFill>
            <a:schemeClr val="bg1">
              <a:lumMod val="95000"/>
            </a:schemeClr>
          </a:solidFill>
        </p:spPr>
        <p:txBody>
          <a:bodyPr wrap="square" rtlCol="0">
            <a:spAutoFit/>
          </a:bodyPr>
          <a:lstStyle/>
          <a:p>
            <a:endParaRPr lang="en-US" dirty="0"/>
          </a:p>
          <a:p>
            <a:pPr algn="just"/>
            <a:r>
              <a:rPr lang="en-US" sz="2000" b="1" dirty="0">
                <a:latin typeface="Times New Roman" panose="02020603050405020304" pitchFamily="18" charset="0"/>
                <a:cs typeface="Times New Roman" panose="02020603050405020304" pitchFamily="18" charset="0"/>
              </a:rPr>
              <a:t>Using multiple Transmitter-Receiver devices around the terrain, we can locate the Position of a certain object using this Bot. This would be highly effective in rescue-cum-recovery operations. </a:t>
            </a:r>
          </a:p>
          <a:p>
            <a:endParaRPr lang="en-US" dirty="0"/>
          </a:p>
        </p:txBody>
      </p:sp>
    </p:spTree>
    <p:extLst>
      <p:ext uri="{BB962C8B-B14F-4D97-AF65-F5344CB8AC3E}">
        <p14:creationId xmlns:p14="http://schemas.microsoft.com/office/powerpoint/2010/main" val="4212923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Rectangle 1"/>
          <p:cNvSpPr/>
          <p:nvPr/>
        </p:nvSpPr>
        <p:spPr>
          <a:xfrm>
            <a:off x="1064459" y="1875266"/>
            <a:ext cx="10049021" cy="3724096"/>
          </a:xfrm>
          <a:prstGeom prst="rect">
            <a:avLst/>
          </a:prstGeom>
        </p:spPr>
        <p:txBody>
          <a:bodyPr wrap="square">
            <a:spAutoFit/>
          </a:bodyPr>
          <a:lstStyle/>
          <a:p>
            <a:endParaRPr lang="en-US" sz="2000" dirty="0">
              <a:solidFill>
                <a:srgbClr val="000000"/>
              </a:solidFill>
              <a:latin typeface="Times New Roman" panose="02020603050405020304" pitchFamily="18" charset="0"/>
            </a:endParaRPr>
          </a:p>
          <a:p>
            <a:r>
              <a:rPr lang="en-US" sz="3600" b="1" dirty="0">
                <a:solidFill>
                  <a:srgbClr val="000000"/>
                </a:solidFill>
                <a:latin typeface="Times New Roman" panose="02020603050405020304" pitchFamily="18" charset="0"/>
              </a:rPr>
              <a:t>IP techniques can be utilized to </a:t>
            </a:r>
            <a:r>
              <a:rPr lang="en-US" sz="3600" b="1" dirty="0">
                <a:solidFill>
                  <a:schemeClr val="accent1"/>
                </a:solidFill>
                <a:latin typeface="Times New Roman" panose="02020603050405020304" pitchFamily="18" charset="0"/>
              </a:rPr>
              <a:t>find the relative velocity of another moving object ahead of the Bot.</a:t>
            </a:r>
            <a:r>
              <a:rPr lang="en-US" sz="3600" b="1" dirty="0">
                <a:solidFill>
                  <a:srgbClr val="000000"/>
                </a:solidFill>
                <a:latin typeface="Times New Roman" panose="02020603050405020304" pitchFamily="18" charset="0"/>
              </a:rPr>
              <a:t> In futuristic </a:t>
            </a:r>
            <a:r>
              <a:rPr lang="en-US" sz="3600" b="1" dirty="0">
                <a:solidFill>
                  <a:srgbClr val="FF0000"/>
                </a:solidFill>
                <a:latin typeface="Times New Roman" panose="02020603050405020304" pitchFamily="18" charset="0"/>
              </a:rPr>
              <a:t>Smart Cars, this technique could be a basic prototype.</a:t>
            </a:r>
            <a:r>
              <a:rPr lang="en-US" sz="3600" b="1" dirty="0">
                <a:solidFill>
                  <a:srgbClr val="000000"/>
                </a:solidFill>
                <a:latin typeface="Times New Roman" panose="02020603050405020304" pitchFamily="18" charset="0"/>
              </a:rPr>
              <a:t> Voice-controlling features can then be pronounced with </a:t>
            </a:r>
            <a:r>
              <a:rPr lang="en-US" sz="3600" b="1" dirty="0">
                <a:solidFill>
                  <a:schemeClr val="accent4">
                    <a:lumMod val="75000"/>
                  </a:schemeClr>
                </a:solidFill>
                <a:latin typeface="Times New Roman" panose="02020603050405020304" pitchFamily="18" charset="0"/>
              </a:rPr>
              <a:t>optimized and dedicated A.I. </a:t>
            </a:r>
          </a:p>
        </p:txBody>
      </p:sp>
    </p:spTree>
    <p:extLst>
      <p:ext uri="{BB962C8B-B14F-4D97-AF65-F5344CB8AC3E}">
        <p14:creationId xmlns:p14="http://schemas.microsoft.com/office/powerpoint/2010/main" val="4128366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8977" y="2096086"/>
            <a:ext cx="4248443" cy="2307102"/>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743199" y="1392714"/>
            <a:ext cx="1420838" cy="675249"/>
          </a:xfrm>
          <a:prstGeom prst="ellipse">
            <a:avLst/>
          </a:prstGeom>
          <a:solidFill>
            <a:schemeClr val="bg1">
              <a:lumMod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743199" y="4403200"/>
            <a:ext cx="1420838" cy="675249"/>
          </a:xfrm>
          <a:prstGeom prst="ellipse">
            <a:avLst/>
          </a:prstGeom>
          <a:solidFill>
            <a:schemeClr val="bg1">
              <a:lumMod val="5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04070" y="2160563"/>
            <a:ext cx="4080804" cy="2178148"/>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4726745" y="2160563"/>
            <a:ext cx="0" cy="217814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494628" y="3052701"/>
            <a:ext cx="464234" cy="393895"/>
          </a:xfrm>
          <a:prstGeom prst="ellipse">
            <a:avLst/>
          </a:prstGeom>
          <a:noFill/>
          <a:ln w="571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87926" y="2841673"/>
            <a:ext cx="196948" cy="759656"/>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145260" y="2869809"/>
            <a:ext cx="330590" cy="29542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155810" y="3235569"/>
            <a:ext cx="330590" cy="29542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urved Connector 17"/>
          <p:cNvCxnSpPr/>
          <p:nvPr/>
        </p:nvCxnSpPr>
        <p:spPr>
          <a:xfrm>
            <a:off x="1997612" y="3052701"/>
            <a:ext cx="126610" cy="56271"/>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922260" y="2869808"/>
            <a:ext cx="2644726" cy="759656"/>
          </a:xfrm>
          <a:prstGeom prst="rect">
            <a:avLst/>
          </a:prstGeom>
          <a:pattFill prst="pct20">
            <a:fgClr>
              <a:schemeClr val="bg1">
                <a:lumMod val="85000"/>
              </a:schemeClr>
            </a:fgClr>
            <a:bgClr>
              <a:schemeClr val="bg1"/>
            </a:bgClr>
          </a:patt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51046" y="2271930"/>
            <a:ext cx="1420838" cy="1927274"/>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rot="5400000">
            <a:off x="2297250" y="2827605"/>
            <a:ext cx="1336431" cy="815926"/>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n 11"/>
          <p:cNvSpPr/>
          <p:nvPr/>
        </p:nvSpPr>
        <p:spPr>
          <a:xfrm>
            <a:off x="3173539" y="3017518"/>
            <a:ext cx="415584" cy="407962"/>
          </a:xfrm>
          <a:prstGeom prst="su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3681" y="2707399"/>
            <a:ext cx="1905266" cy="746229"/>
          </a:xfrm>
          <a:prstGeom prst="rect">
            <a:avLst/>
          </a:prstGeom>
        </p:spPr>
      </p:pic>
      <p:sp>
        <p:nvSpPr>
          <p:cNvPr id="23" name="Right Arrow 22"/>
          <p:cNvSpPr/>
          <p:nvPr/>
        </p:nvSpPr>
        <p:spPr>
          <a:xfrm>
            <a:off x="6161661" y="2447778"/>
            <a:ext cx="2067951" cy="5697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 Arrow 23"/>
          <p:cNvSpPr/>
          <p:nvPr/>
        </p:nvSpPr>
        <p:spPr>
          <a:xfrm>
            <a:off x="6158945" y="3439549"/>
            <a:ext cx="2022592" cy="68228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016880" y="1986126"/>
            <a:ext cx="2421753" cy="461665"/>
          </a:xfrm>
          <a:prstGeom prst="rect">
            <a:avLst/>
          </a:prstGeom>
          <a:noFill/>
        </p:spPr>
        <p:txBody>
          <a:bodyPr wrap="none" rtlCol="0">
            <a:spAutoFit/>
          </a:bodyPr>
          <a:lstStyle/>
          <a:p>
            <a:r>
              <a:rPr lang="en-US" sz="2400" dirty="0"/>
              <a:t>Transmitted Signal</a:t>
            </a:r>
          </a:p>
        </p:txBody>
      </p:sp>
      <p:sp>
        <p:nvSpPr>
          <p:cNvPr id="26" name="TextBox 25"/>
          <p:cNvSpPr txBox="1"/>
          <p:nvPr/>
        </p:nvSpPr>
        <p:spPr>
          <a:xfrm>
            <a:off x="6315219" y="4213285"/>
            <a:ext cx="2123402" cy="461665"/>
          </a:xfrm>
          <a:prstGeom prst="rect">
            <a:avLst/>
          </a:prstGeom>
          <a:noFill/>
        </p:spPr>
        <p:txBody>
          <a:bodyPr wrap="none" rtlCol="0">
            <a:spAutoFit/>
          </a:bodyPr>
          <a:lstStyle/>
          <a:p>
            <a:r>
              <a:rPr lang="en-US" sz="2400" dirty="0"/>
              <a:t>Received Signal</a:t>
            </a:r>
          </a:p>
        </p:txBody>
      </p:sp>
      <p:sp>
        <p:nvSpPr>
          <p:cNvPr id="27" name="Right Arrow 26"/>
          <p:cNvSpPr/>
          <p:nvPr/>
        </p:nvSpPr>
        <p:spPr>
          <a:xfrm>
            <a:off x="12458497" y="2855750"/>
            <a:ext cx="1097280" cy="323557"/>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4213275" y="880413"/>
            <a:ext cx="1097280" cy="323557"/>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526209" y="434952"/>
            <a:ext cx="401072" cy="523220"/>
          </a:xfrm>
          <a:prstGeom prst="rect">
            <a:avLst/>
          </a:prstGeom>
          <a:noFill/>
        </p:spPr>
        <p:txBody>
          <a:bodyPr wrap="none" rtlCol="0">
            <a:spAutoFit/>
          </a:bodyPr>
          <a:lstStyle/>
          <a:p>
            <a:r>
              <a:rPr lang="en-US" sz="2800" dirty="0">
                <a:solidFill>
                  <a:srgbClr val="FF0000"/>
                </a:solidFill>
              </a:rPr>
              <a:t>V</a:t>
            </a:r>
          </a:p>
        </p:txBody>
      </p:sp>
      <p:cxnSp>
        <p:nvCxnSpPr>
          <p:cNvPr id="31" name="Straight Arrow Connector 30"/>
          <p:cNvCxnSpPr/>
          <p:nvPr/>
        </p:nvCxnSpPr>
        <p:spPr>
          <a:xfrm>
            <a:off x="4526221" y="461953"/>
            <a:ext cx="488925" cy="129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703830" y="638861"/>
            <a:ext cx="311304" cy="369332"/>
          </a:xfrm>
          <a:prstGeom prst="rect">
            <a:avLst/>
          </a:prstGeom>
          <a:noFill/>
        </p:spPr>
        <p:txBody>
          <a:bodyPr wrap="none" rtlCol="0">
            <a:spAutoFit/>
          </a:bodyPr>
          <a:lstStyle/>
          <a:p>
            <a:r>
              <a:rPr lang="en-US" dirty="0">
                <a:solidFill>
                  <a:srgbClr val="FF0000"/>
                </a:solidFill>
              </a:rPr>
              <a:t>1</a:t>
            </a:r>
          </a:p>
        </p:txBody>
      </p:sp>
      <p:sp>
        <p:nvSpPr>
          <p:cNvPr id="34" name="TextBox 33"/>
          <p:cNvSpPr txBox="1"/>
          <p:nvPr/>
        </p:nvSpPr>
        <p:spPr>
          <a:xfrm>
            <a:off x="12589866" y="2393799"/>
            <a:ext cx="401072" cy="523220"/>
          </a:xfrm>
          <a:prstGeom prst="rect">
            <a:avLst/>
          </a:prstGeom>
          <a:noFill/>
        </p:spPr>
        <p:txBody>
          <a:bodyPr wrap="none" rtlCol="0">
            <a:spAutoFit/>
          </a:bodyPr>
          <a:lstStyle/>
          <a:p>
            <a:r>
              <a:rPr lang="en-US" sz="2800" dirty="0">
                <a:solidFill>
                  <a:srgbClr val="FF0000"/>
                </a:solidFill>
              </a:rPr>
              <a:t>V</a:t>
            </a:r>
          </a:p>
        </p:txBody>
      </p:sp>
      <p:cxnSp>
        <p:nvCxnSpPr>
          <p:cNvPr id="35" name="Straight Arrow Connector 34"/>
          <p:cNvCxnSpPr/>
          <p:nvPr/>
        </p:nvCxnSpPr>
        <p:spPr>
          <a:xfrm>
            <a:off x="12589867" y="2420798"/>
            <a:ext cx="488925" cy="129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2767487" y="2596310"/>
            <a:ext cx="311304" cy="369332"/>
          </a:xfrm>
          <a:prstGeom prst="rect">
            <a:avLst/>
          </a:prstGeom>
        </p:spPr>
        <p:txBody>
          <a:bodyPr wrap="none">
            <a:spAutoFit/>
          </a:bodyPr>
          <a:lstStyle/>
          <a:p>
            <a:r>
              <a:rPr lang="en-US" dirty="0">
                <a:solidFill>
                  <a:srgbClr val="FF0000"/>
                </a:solidFill>
              </a:rPr>
              <a:t>2</a:t>
            </a:r>
          </a:p>
        </p:txBody>
      </p:sp>
      <p:sp>
        <p:nvSpPr>
          <p:cNvPr id="38" name="TextBox 37"/>
          <p:cNvSpPr txBox="1"/>
          <p:nvPr/>
        </p:nvSpPr>
        <p:spPr>
          <a:xfrm>
            <a:off x="1979460" y="5584874"/>
            <a:ext cx="3130024" cy="523220"/>
          </a:xfrm>
          <a:prstGeom prst="rect">
            <a:avLst/>
          </a:prstGeom>
          <a:noFill/>
        </p:spPr>
        <p:txBody>
          <a:bodyPr wrap="none" rtlCol="0">
            <a:spAutoFit/>
          </a:bodyPr>
          <a:lstStyle/>
          <a:p>
            <a:r>
              <a:rPr lang="en-US" sz="2800" b="1" dirty="0">
                <a:solidFill>
                  <a:schemeClr val="tx2">
                    <a:lumMod val="75000"/>
                  </a:schemeClr>
                </a:solidFill>
                <a:latin typeface="Times New Roman" panose="02020603050405020304" pitchFamily="18" charset="0"/>
                <a:cs typeface="Times New Roman" panose="02020603050405020304" pitchFamily="18" charset="0"/>
              </a:rPr>
              <a:t>Relative Velocity = </a:t>
            </a:r>
          </a:p>
        </p:txBody>
      </p:sp>
      <p:cxnSp>
        <p:nvCxnSpPr>
          <p:cNvPr id="40" name="Straight Connector 39"/>
          <p:cNvCxnSpPr/>
          <p:nvPr/>
        </p:nvCxnSpPr>
        <p:spPr>
          <a:xfrm>
            <a:off x="5155810" y="5846484"/>
            <a:ext cx="473377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254782" y="5365661"/>
            <a:ext cx="4271555" cy="461665"/>
          </a:xfrm>
          <a:prstGeom prst="rect">
            <a:avLst/>
          </a:prstGeom>
          <a:noFill/>
        </p:spPr>
        <p:txBody>
          <a:bodyPr wrap="none" rtlCol="0">
            <a:spAutoFit/>
          </a:bodyPr>
          <a:lstStyle/>
          <a:p>
            <a:pPr algn="ctr"/>
            <a:r>
              <a:rPr lang="en-US" sz="2400" dirty="0">
                <a:latin typeface="Times New Roman" panose="02020603050405020304" pitchFamily="18" charset="0"/>
                <a:cs typeface="Times New Roman" panose="02020603050405020304" pitchFamily="18" charset="0"/>
              </a:rPr>
              <a:t>Difference in Positions Measured</a:t>
            </a:r>
          </a:p>
        </p:txBody>
      </p:sp>
      <p:sp>
        <p:nvSpPr>
          <p:cNvPr id="42" name="TextBox 41"/>
          <p:cNvSpPr txBox="1"/>
          <p:nvPr/>
        </p:nvSpPr>
        <p:spPr>
          <a:xfrm>
            <a:off x="6441215" y="5889457"/>
            <a:ext cx="1871410"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Time Elapsed</a:t>
            </a:r>
          </a:p>
        </p:txBody>
      </p:sp>
    </p:spTree>
    <p:extLst>
      <p:ext uri="{BB962C8B-B14F-4D97-AF65-F5344CB8AC3E}">
        <p14:creationId xmlns:p14="http://schemas.microsoft.com/office/powerpoint/2010/main" val="4064921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4235"/>
            <a:ext cx="6688410" cy="6393766"/>
          </a:xfrm>
          <a:prstGeom prst="rect">
            <a:avLst/>
          </a:prstGeom>
        </p:spPr>
      </p:pic>
      <p:sp>
        <p:nvSpPr>
          <p:cNvPr id="3" name="TextBox 2"/>
          <p:cNvSpPr txBox="1"/>
          <p:nvPr/>
        </p:nvSpPr>
        <p:spPr>
          <a:xfrm>
            <a:off x="7468259" y="1899138"/>
            <a:ext cx="5389612" cy="646331"/>
          </a:xfrm>
          <a:prstGeom prst="rect">
            <a:avLst/>
          </a:prstGeom>
          <a:noFill/>
        </p:spPr>
        <p:txBody>
          <a:bodyPr wrap="square" rtlCol="0">
            <a:spAutoFit/>
          </a:bodyPr>
          <a:lstStyle/>
          <a:p>
            <a:endParaRPr lang="en-US" dirty="0"/>
          </a:p>
          <a:p>
            <a:endParaRPr lang="en-US" b="1" dirty="0">
              <a:solidFill>
                <a:schemeClr val="bg1">
                  <a:lumMod val="95000"/>
                </a:schemeClr>
              </a:solidFill>
            </a:endParaRPr>
          </a:p>
        </p:txBody>
      </p:sp>
      <p:sp>
        <p:nvSpPr>
          <p:cNvPr id="5" name="TextBox 4"/>
          <p:cNvSpPr txBox="1"/>
          <p:nvPr/>
        </p:nvSpPr>
        <p:spPr>
          <a:xfrm>
            <a:off x="6928997" y="1675959"/>
            <a:ext cx="5205047" cy="3970318"/>
          </a:xfrm>
          <a:prstGeom prst="rect">
            <a:avLst/>
          </a:prstGeom>
          <a:blipFill>
            <a:blip r:embed="rId4"/>
            <a:tile tx="0" ty="0" sx="100000" sy="100000" flip="none" algn="tl"/>
          </a:blipFill>
        </p:spPr>
        <p:txBody>
          <a:bodyPr wrap="square" rtlCol="0">
            <a:spAutoFit/>
          </a:bodyPr>
          <a:lstStyle/>
          <a:p>
            <a:pPr marL="285750" indent="-285750">
              <a:buFont typeface="Wingdings" panose="05000000000000000000" pitchFamily="2" charset="2"/>
              <a:buChar char="v"/>
            </a:pPr>
            <a:endParaRPr lang="en-US" b="1"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In the wreckage of earthquake, four men were rescued by a small, suitcase-sized device called FINDER, a NASA technology that was able to find their heartbeats. </a:t>
            </a:r>
          </a:p>
          <a:p>
            <a:pPr marL="285750" indent="-285750">
              <a:buFont typeface="Arial" panose="020B0604020202020204" pitchFamily="34" charset="0"/>
              <a:buChar char="•"/>
            </a:pPr>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FINDER, which stands for Finding Individuals for Disaster and Emergency Response, is a collaboration between NASA's Jet Propulsion Laboratory, Pasadena, California, and the Department of Homeland Security's Science and Technology Directorate in Washington.</a:t>
            </a:r>
          </a:p>
          <a:p>
            <a:endParaRPr lang="en-US" dirty="0"/>
          </a:p>
        </p:txBody>
      </p:sp>
    </p:spTree>
    <p:extLst>
      <p:ext uri="{BB962C8B-B14F-4D97-AF65-F5344CB8AC3E}">
        <p14:creationId xmlns:p14="http://schemas.microsoft.com/office/powerpoint/2010/main" val="14390588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3671668" y="689328"/>
            <a:ext cx="4495718" cy="584775"/>
          </a:xfrm>
          <a:prstGeom prst="rect">
            <a:avLst/>
          </a:prstGeom>
          <a:solidFill>
            <a:schemeClr val="accent5">
              <a:lumMod val="40000"/>
              <a:lumOff val="60000"/>
              <a:alpha val="39000"/>
            </a:schemeClr>
          </a:solidFill>
          <a:ln w="28575">
            <a:solidFill>
              <a:schemeClr val="tx1"/>
            </a:solidFill>
          </a:ln>
        </p:spPr>
        <p:txBody>
          <a:bodyPr wrap="none" rtlCol="0">
            <a:spAutoFit/>
          </a:bodyPr>
          <a:lstStyle/>
          <a:p>
            <a:r>
              <a:rPr lang="en-US" sz="3200" b="1" dirty="0">
                <a:latin typeface="Times New Roman" panose="02020603050405020304" pitchFamily="18" charset="0"/>
                <a:cs typeface="Times New Roman" panose="02020603050405020304" pitchFamily="18" charset="0"/>
              </a:rPr>
              <a:t>Prototype to Smart Cars</a:t>
            </a:r>
          </a:p>
        </p:txBody>
      </p:sp>
      <p:sp>
        <p:nvSpPr>
          <p:cNvPr id="3" name="TextBox 2"/>
          <p:cNvSpPr txBox="1"/>
          <p:nvPr/>
        </p:nvSpPr>
        <p:spPr>
          <a:xfrm>
            <a:off x="1600746" y="2025748"/>
            <a:ext cx="8893752" cy="3785652"/>
          </a:xfrm>
          <a:prstGeom prst="rect">
            <a:avLst/>
          </a:prstGeom>
          <a:solidFill>
            <a:schemeClr val="bg1">
              <a:lumMod val="85000"/>
              <a:alpha val="29000"/>
            </a:schemeClr>
          </a:solid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ea typeface="Adobe Gothic Std B" panose="020B0800000000000000" pitchFamily="34" charset="-128"/>
                <a:cs typeface="Times New Roman" panose="02020603050405020304" pitchFamily="18" charset="0"/>
              </a:rPr>
              <a:t>Futuristic Technology tends to incorporate virtual interface on user control of day-to-day devices wrapping 360 degrees of a Lifestyle.</a:t>
            </a:r>
          </a:p>
          <a:p>
            <a:pPr marL="285750" indent="-285750">
              <a:buFont typeface="Arial" panose="020B0604020202020204" pitchFamily="34" charset="0"/>
              <a:buChar char="•"/>
            </a:pPr>
            <a:r>
              <a:rPr lang="en-US" sz="2400" dirty="0">
                <a:latin typeface="Times New Roman" panose="02020603050405020304" pitchFamily="18" charset="0"/>
                <a:ea typeface="Adobe Gothic Std B" panose="020B0800000000000000" pitchFamily="34" charset="-128"/>
                <a:cs typeface="Times New Roman" panose="02020603050405020304" pitchFamily="18" charset="0"/>
              </a:rPr>
              <a:t>Google and some other Software/Hardware companies are pursuing projects regarding Smart Cars which, apart from being Eco-friendly, uses Voice Recognition and Voice-controlling A.I. for interfacing Physical and Virtual World.</a:t>
            </a:r>
          </a:p>
          <a:p>
            <a:pPr marL="285750" indent="-285750">
              <a:buFont typeface="Arial" panose="020B0604020202020204" pitchFamily="34" charset="0"/>
              <a:buChar char="•"/>
            </a:pPr>
            <a:r>
              <a:rPr lang="en-US" sz="2400" dirty="0">
                <a:latin typeface="Times New Roman" panose="02020603050405020304" pitchFamily="18" charset="0"/>
                <a:ea typeface="Adobe Gothic Std B" panose="020B0800000000000000" pitchFamily="34" charset="-128"/>
                <a:cs typeface="Times New Roman" panose="02020603050405020304" pitchFamily="18" charset="0"/>
              </a:rPr>
              <a:t>Dedicated A.I. are developed for making Driverless Cars.</a:t>
            </a:r>
          </a:p>
          <a:p>
            <a:pPr marL="285750" indent="-285750">
              <a:buFont typeface="Arial" panose="020B0604020202020204" pitchFamily="34" charset="0"/>
              <a:buChar char="•"/>
            </a:pPr>
            <a:r>
              <a:rPr lang="en-US" sz="2400" dirty="0">
                <a:latin typeface="Times New Roman" panose="02020603050405020304" pitchFamily="18" charset="0"/>
                <a:ea typeface="Adobe Gothic Std B" panose="020B0800000000000000" pitchFamily="34" charset="-128"/>
                <a:cs typeface="Times New Roman" panose="02020603050405020304" pitchFamily="18" charset="0"/>
              </a:rPr>
              <a:t>Cisco has identified six particular cities spearheading the technological leap forward – Barcelona, Bengaluru, Chicago, Hamburg, Nice, San Jose and Song do, South Korea.</a:t>
            </a:r>
          </a:p>
        </p:txBody>
      </p:sp>
    </p:spTree>
    <p:extLst>
      <p:ext uri="{BB962C8B-B14F-4D97-AF65-F5344CB8AC3E}">
        <p14:creationId xmlns:p14="http://schemas.microsoft.com/office/powerpoint/2010/main" val="4040037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1336431" y="351693"/>
            <a:ext cx="10457394" cy="2308324"/>
          </a:xfrm>
          <a:prstGeom prst="rect">
            <a:avLst/>
          </a:prstGeom>
          <a:noFill/>
          <a:ln>
            <a:noFill/>
          </a:ln>
        </p:spPr>
        <p:txBody>
          <a:bodyPr wrap="square" rtlCol="0">
            <a:spAutoFit/>
          </a:bodyPr>
          <a:lstStyle/>
          <a:p>
            <a:endParaRPr lang="en-US" dirty="0"/>
          </a:p>
          <a:p>
            <a:r>
              <a:rPr lang="en-US" sz="3600" b="1" dirty="0">
                <a:solidFill>
                  <a:schemeClr val="tx2">
                    <a:lumMod val="75000"/>
                  </a:schemeClr>
                </a:solidFill>
                <a:latin typeface="Adobe Gothic Std B" panose="020B0800000000000000" pitchFamily="34" charset="-128"/>
                <a:ea typeface="Adobe Gothic Std B" panose="020B0800000000000000" pitchFamily="34" charset="-128"/>
                <a:cs typeface="Times New Roman" panose="02020603050405020304" pitchFamily="18" charset="0"/>
              </a:rPr>
              <a:t>Voice-controlling and Voice-recognition features can then be pronounced with optimized and dedicated A.I. </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6382" y="2495844"/>
            <a:ext cx="3498166" cy="349816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941" y="2931034"/>
            <a:ext cx="4138246" cy="2627786"/>
          </a:xfrm>
          <a:prstGeom prst="rect">
            <a:avLst/>
          </a:prstGeom>
        </p:spPr>
      </p:pic>
      <p:sp>
        <p:nvSpPr>
          <p:cNvPr id="5" name="Right Arrow 4"/>
          <p:cNvSpPr/>
          <p:nvPr/>
        </p:nvSpPr>
        <p:spPr>
          <a:xfrm>
            <a:off x="5517096" y="3680473"/>
            <a:ext cx="2096087" cy="1128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6426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TextBox 2"/>
          <p:cNvSpPr txBox="1"/>
          <p:nvPr/>
        </p:nvSpPr>
        <p:spPr>
          <a:xfrm>
            <a:off x="1083217" y="1167618"/>
            <a:ext cx="3489481" cy="523220"/>
          </a:xfrm>
          <a:prstGeom prst="rect">
            <a:avLst/>
          </a:prstGeom>
          <a:noFill/>
        </p:spPr>
        <p:txBody>
          <a:bodyPr wrap="none" rtlCol="0">
            <a:spAutoFit/>
          </a:bodyPr>
          <a:lstStyle/>
          <a:p>
            <a:r>
              <a:rPr lang="en-US" sz="2800" b="1" u="sng" dirty="0">
                <a:solidFill>
                  <a:schemeClr val="accent3">
                    <a:lumMod val="75000"/>
                  </a:schemeClr>
                </a:solidFill>
                <a:latin typeface="+mj-lt"/>
                <a:cs typeface="Times New Roman" panose="02020603050405020304" pitchFamily="18" charset="0"/>
              </a:rPr>
              <a:t>ACKNOWLEDGEMENT</a:t>
            </a:r>
          </a:p>
        </p:txBody>
      </p:sp>
      <p:sp>
        <p:nvSpPr>
          <p:cNvPr id="4" name="TextBox 3"/>
          <p:cNvSpPr txBox="1"/>
          <p:nvPr/>
        </p:nvSpPr>
        <p:spPr>
          <a:xfrm>
            <a:off x="872198" y="1941342"/>
            <a:ext cx="5444196" cy="1631216"/>
          </a:xfrm>
          <a:prstGeom prst="rect">
            <a:avLst/>
          </a:prstGeom>
          <a:noFill/>
        </p:spPr>
        <p:txBody>
          <a:bodyPr wrap="square" rtlCol="0">
            <a:spAutoFit/>
          </a:bodyPr>
          <a:lstStyle/>
          <a:p>
            <a:r>
              <a:rPr lang="en-US" sz="2000" dirty="0"/>
              <a:t>This work was inspired and supported in part by </a:t>
            </a:r>
            <a:r>
              <a:rPr lang="en-US" sz="2000" b="1" dirty="0"/>
              <a:t>Prof. </a:t>
            </a:r>
            <a:r>
              <a:rPr lang="en-US" sz="2000" b="1" dirty="0" err="1"/>
              <a:t>Santanu</a:t>
            </a:r>
            <a:r>
              <a:rPr lang="en-US" sz="2000" b="1" dirty="0"/>
              <a:t> Das</a:t>
            </a:r>
            <a:r>
              <a:rPr lang="en-US" sz="2000" dirty="0"/>
              <a:t>, Professor and Head of the Department, Department of Electronics and Telecommunication Engineering, Indian Institute of Engineering Science and Technology, </a:t>
            </a:r>
            <a:r>
              <a:rPr lang="en-US" sz="2000" dirty="0" err="1"/>
              <a:t>Shibpur</a:t>
            </a:r>
            <a:r>
              <a:rPr lang="en-US" sz="2000" dirty="0"/>
              <a:t>. </a:t>
            </a:r>
          </a:p>
        </p:txBody>
      </p:sp>
    </p:spTree>
    <p:extLst>
      <p:ext uri="{BB962C8B-B14F-4D97-AF65-F5344CB8AC3E}">
        <p14:creationId xmlns:p14="http://schemas.microsoft.com/office/powerpoint/2010/main" val="2835284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31864" y="633047"/>
            <a:ext cx="2398413" cy="707886"/>
          </a:xfrm>
          <a:prstGeom prst="rect">
            <a:avLst/>
          </a:prstGeom>
          <a:noFill/>
        </p:spPr>
        <p:txBody>
          <a:bodyPr wrap="none" rtlCol="0">
            <a:spAutoFit/>
          </a:bodyPr>
          <a:lstStyle/>
          <a:p>
            <a:r>
              <a:rPr lang="en-US" sz="4000" b="1" u="sng" dirty="0">
                <a:solidFill>
                  <a:srgbClr val="C00000"/>
                </a:solidFill>
              </a:rPr>
              <a:t>Reference:</a:t>
            </a:r>
          </a:p>
        </p:txBody>
      </p:sp>
      <p:sp>
        <p:nvSpPr>
          <p:cNvPr id="3" name="TextBox 2"/>
          <p:cNvSpPr txBox="1"/>
          <p:nvPr/>
        </p:nvSpPr>
        <p:spPr>
          <a:xfrm>
            <a:off x="1730326" y="1730338"/>
            <a:ext cx="9861452" cy="3477875"/>
          </a:xfrm>
          <a:prstGeom prst="rect">
            <a:avLst/>
          </a:prstGeom>
          <a:noFill/>
        </p:spPr>
        <p:txBody>
          <a:bodyPr wrap="square" rtlCol="0">
            <a:spAutoFit/>
          </a:bodyPr>
          <a:lstStyle/>
          <a:p>
            <a:endParaRPr lang="en-US" sz="2000" dirty="0">
              <a:latin typeface="Adobe Devanagari" panose="02040503050201020203" pitchFamily="18" charset="0"/>
              <a:cs typeface="Adobe Devanagari" panose="02040503050201020203" pitchFamily="18" charset="0"/>
            </a:endParaRPr>
          </a:p>
          <a:p>
            <a:r>
              <a:rPr lang="en-US" sz="2000" dirty="0">
                <a:latin typeface="Adobe Devanagari" panose="02040503050201020203" pitchFamily="18" charset="0"/>
                <a:cs typeface="Adobe Devanagari" panose="02040503050201020203" pitchFamily="18" charset="0"/>
              </a:rPr>
              <a:t>1. https://www.nasa.gov/jpl/finder-search-and-rescue-technology-helped-save-lives-in-nepal </a:t>
            </a:r>
          </a:p>
          <a:p>
            <a:r>
              <a:rPr lang="en-US" sz="2000" dirty="0">
                <a:latin typeface="Adobe Devanagari" panose="02040503050201020203" pitchFamily="18" charset="0"/>
                <a:cs typeface="Adobe Devanagari" panose="02040503050201020203" pitchFamily="18" charset="0"/>
              </a:rPr>
              <a:t>2. http://www.makeinindia.com </a:t>
            </a:r>
          </a:p>
          <a:p>
            <a:r>
              <a:rPr lang="en-US" sz="2000" dirty="0">
                <a:latin typeface="Adobe Devanagari" panose="02040503050201020203" pitchFamily="18" charset="0"/>
                <a:cs typeface="Adobe Devanagari" panose="02040503050201020203" pitchFamily="18" charset="0"/>
              </a:rPr>
              <a:t>3. https://www.arduino.cc</a:t>
            </a:r>
          </a:p>
          <a:p>
            <a:r>
              <a:rPr lang="en-US" sz="2000" dirty="0">
                <a:latin typeface="Adobe Devanagari" panose="02040503050201020203" pitchFamily="18" charset="0"/>
                <a:cs typeface="Adobe Devanagari" panose="02040503050201020203" pitchFamily="18" charset="0"/>
              </a:rPr>
              <a:t>4. http://www.electroschematics.com/8902/hc-sr04-datasheet</a:t>
            </a:r>
          </a:p>
          <a:p>
            <a:r>
              <a:rPr lang="en-US" sz="2000" dirty="0">
                <a:latin typeface="Adobe Devanagari" panose="02040503050201020203" pitchFamily="18" charset="0"/>
                <a:cs typeface="Adobe Devanagari" panose="02040503050201020203" pitchFamily="18" charset="0"/>
              </a:rPr>
              <a:t>5. http://www.simplelabs.co.in</a:t>
            </a:r>
          </a:p>
          <a:p>
            <a:r>
              <a:rPr lang="en-US" sz="2000" dirty="0">
                <a:latin typeface="Adobe Devanagari" panose="02040503050201020203" pitchFamily="18" charset="0"/>
                <a:cs typeface="Adobe Devanagari" panose="02040503050201020203" pitchFamily="18" charset="0"/>
              </a:rPr>
              <a:t>6. https://en.wikipedia.org/wiki/Google_Text-to-Speech</a:t>
            </a:r>
          </a:p>
          <a:p>
            <a:r>
              <a:rPr lang="en-US" sz="2000" dirty="0">
                <a:latin typeface="Adobe Devanagari" panose="02040503050201020203" pitchFamily="18" charset="0"/>
                <a:cs typeface="Adobe Devanagari" panose="02040503050201020203" pitchFamily="18" charset="0"/>
              </a:rPr>
              <a:t>7. http://www.bloomberg.com/bw/articles/2014-08-25/earthquakes-cost-more-in-rich-countries-but-          devastate-poor-ones</a:t>
            </a:r>
          </a:p>
          <a:p>
            <a:endParaRPr lang="en-US" sz="2000" dirty="0">
              <a:latin typeface="Adobe Devanagari" panose="02040503050201020203" pitchFamily="18" charset="0"/>
              <a:cs typeface="Adobe Devanagari" panose="02040503050201020203" pitchFamily="18" charset="0"/>
            </a:endParaRPr>
          </a:p>
          <a:p>
            <a:endParaRPr lang="en-US" sz="2000" dirty="0">
              <a:latin typeface="Adobe Devanagari" panose="02040503050201020203" pitchFamily="18" charset="0"/>
              <a:cs typeface="Adobe Devanagari" panose="02040503050201020203" pitchFamily="18" charset="0"/>
            </a:endParaRPr>
          </a:p>
        </p:txBody>
      </p:sp>
    </p:spTree>
    <p:extLst>
      <p:ext uri="{BB962C8B-B14F-4D97-AF65-F5344CB8AC3E}">
        <p14:creationId xmlns:p14="http://schemas.microsoft.com/office/powerpoint/2010/main" val="2162143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3927" y="2673927"/>
            <a:ext cx="6672019" cy="1015663"/>
          </a:xfrm>
          <a:prstGeom prst="rect">
            <a:avLst/>
          </a:prstGeom>
          <a:noFill/>
        </p:spPr>
        <p:txBody>
          <a:bodyPr wrap="none" rtlCol="0">
            <a:spAutoFit/>
          </a:bodyPr>
          <a:lstStyle/>
          <a:p>
            <a:r>
              <a:rPr lang="en-US" sz="6000" dirty="0" smtClean="0">
                <a:solidFill>
                  <a:srgbClr val="FF0000"/>
                </a:solidFill>
                <a:latin typeface="Adobe Gothic Std B" panose="020B0800000000000000" pitchFamily="34" charset="-128"/>
                <a:ea typeface="Adobe Gothic Std B" panose="020B0800000000000000" pitchFamily="34" charset="-128"/>
              </a:rPr>
              <a:t>DEMONSTRATION </a:t>
            </a:r>
            <a:endParaRPr lang="en-US" sz="6000" dirty="0">
              <a:solidFill>
                <a:srgbClr val="FF0000"/>
              </a:solidFill>
              <a:latin typeface="Adobe Gothic Std B" panose="020B0800000000000000" pitchFamily="34" charset="-128"/>
              <a:ea typeface="Adobe Gothic Std B" panose="020B0800000000000000" pitchFamily="34" charset="-128"/>
            </a:endParaRPr>
          </a:p>
        </p:txBody>
      </p:sp>
    </p:spTree>
    <p:extLst>
      <p:ext uri="{BB962C8B-B14F-4D97-AF65-F5344CB8AC3E}">
        <p14:creationId xmlns:p14="http://schemas.microsoft.com/office/powerpoint/2010/main" val="1376588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11000" b="-11000"/>
          </a:stretch>
        </a:blipFill>
        <a:effectLst/>
      </p:bgPr>
    </p:bg>
    <p:spTree>
      <p:nvGrpSpPr>
        <p:cNvPr id="1" name=""/>
        <p:cNvGrpSpPr/>
        <p:nvPr/>
      </p:nvGrpSpPr>
      <p:grpSpPr>
        <a:xfrm>
          <a:off x="0" y="0"/>
          <a:ext cx="0" cy="0"/>
          <a:chOff x="0" y="0"/>
          <a:chExt cx="0" cy="0"/>
        </a:xfrm>
      </p:grpSpPr>
      <p:sp>
        <p:nvSpPr>
          <p:cNvPr id="2" name="Rectangle 1"/>
          <p:cNvSpPr/>
          <p:nvPr/>
        </p:nvSpPr>
        <p:spPr>
          <a:xfrm>
            <a:off x="1371138" y="140230"/>
            <a:ext cx="9868948" cy="830997"/>
          </a:xfrm>
          <a:prstGeom prst="rect">
            <a:avLst/>
          </a:prstGeom>
          <a:solidFill>
            <a:schemeClr val="bg2"/>
          </a:solidFill>
        </p:spPr>
        <p:txBody>
          <a:bodyPr wrap="square">
            <a:spAutoFit/>
          </a:bodyPr>
          <a:lstStyle/>
          <a:p>
            <a:pPr algn="ctr"/>
            <a:r>
              <a:rPr lang="en-US" sz="2400" b="1" dirty="0">
                <a:latin typeface="Times New Roman" panose="02020603050405020304" pitchFamily="18" charset="0"/>
              </a:rPr>
              <a:t>T</a:t>
            </a:r>
            <a:r>
              <a:rPr lang="en-US" sz="2400" b="1" i="0" u="none" strike="noStrike" baseline="0" dirty="0" smtClean="0">
                <a:latin typeface="Times New Roman" panose="02020603050405020304" pitchFamily="18" charset="0"/>
              </a:rPr>
              <a:t>he recovery and rescue actions in developing</a:t>
            </a:r>
            <a:r>
              <a:rPr lang="en-US" sz="2400" b="1" i="0" u="none" strike="noStrike" dirty="0" smtClean="0">
                <a:latin typeface="Times New Roman" panose="02020603050405020304" pitchFamily="18" charset="0"/>
              </a:rPr>
              <a:t> countries</a:t>
            </a:r>
            <a:r>
              <a:rPr lang="en-US" sz="2400" b="1" i="0" u="none" strike="noStrike" baseline="0" dirty="0" smtClean="0">
                <a:latin typeface="Times New Roman" panose="02020603050405020304" pitchFamily="18" charset="0"/>
              </a:rPr>
              <a:t> can be highly facilitated with the availability of remotely controlled monitoring robots</a:t>
            </a:r>
          </a:p>
        </p:txBody>
      </p:sp>
      <p:sp>
        <p:nvSpPr>
          <p:cNvPr id="3" name="TextBox 2"/>
          <p:cNvSpPr txBox="1"/>
          <p:nvPr/>
        </p:nvSpPr>
        <p:spPr>
          <a:xfrm>
            <a:off x="3835032" y="1040548"/>
            <a:ext cx="4290646" cy="1200329"/>
          </a:xfrm>
          <a:prstGeom prst="rect">
            <a:avLst/>
          </a:prstGeom>
          <a:noFill/>
        </p:spPr>
        <p:txBody>
          <a:bodyPr wrap="square" rtlCol="0">
            <a:spAutoFit/>
          </a:bodyPr>
          <a:lstStyle/>
          <a:p>
            <a:pPr algn="ctr"/>
            <a:r>
              <a:rPr lang="en-US" sz="3600" b="1" dirty="0" smtClean="0">
                <a:solidFill>
                  <a:schemeClr val="tx2">
                    <a:lumMod val="50000"/>
                  </a:schemeClr>
                </a:solidFill>
              </a:rPr>
              <a:t>With Salient Features of</a:t>
            </a:r>
            <a:endParaRPr lang="en-US" sz="3600" b="1" dirty="0">
              <a:solidFill>
                <a:schemeClr val="tx2">
                  <a:lumMod val="50000"/>
                </a:schemeClr>
              </a:solidFill>
            </a:endParaRPr>
          </a:p>
        </p:txBody>
      </p:sp>
      <p:sp>
        <p:nvSpPr>
          <p:cNvPr id="5" name="5-Point Star 4"/>
          <p:cNvSpPr/>
          <p:nvPr/>
        </p:nvSpPr>
        <p:spPr>
          <a:xfrm rot="19269925">
            <a:off x="4142241" y="2672985"/>
            <a:ext cx="3583962" cy="3211663"/>
          </a:xfrm>
          <a:prstGeom prst="star5">
            <a:avLst>
              <a:gd name="adj" fmla="val 7681"/>
              <a:gd name="hf" fmla="val 105146"/>
              <a:gd name="vf" fmla="val 110557"/>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9328040">
            <a:off x="3527398" y="2602181"/>
            <a:ext cx="2018501" cy="400110"/>
          </a:xfrm>
          <a:prstGeom prst="rect">
            <a:avLst/>
          </a:prstGeom>
        </p:spPr>
        <p:style>
          <a:lnRef idx="1">
            <a:schemeClr val="dk1"/>
          </a:lnRef>
          <a:fillRef idx="3">
            <a:schemeClr val="dk1"/>
          </a:fillRef>
          <a:effectRef idx="2">
            <a:schemeClr val="dk1"/>
          </a:effectRef>
          <a:fontRef idx="minor">
            <a:schemeClr val="lt1"/>
          </a:fontRef>
        </p:style>
        <p:txBody>
          <a:bodyPr wrap="none" rtlCol="0">
            <a:spAutoFit/>
          </a:bodyPr>
          <a:lstStyle/>
          <a:p>
            <a:r>
              <a:rPr lang="en-US" sz="2000" b="1" dirty="0" smtClean="0">
                <a:latin typeface="Baskerville Old Face" panose="02020602080505020303" pitchFamily="18" charset="0"/>
              </a:rPr>
              <a:t>Cost Effectiveness</a:t>
            </a:r>
            <a:endParaRPr lang="en-US" sz="2000" b="1" dirty="0">
              <a:latin typeface="Baskerville Old Face" panose="02020602080505020303" pitchFamily="18" charset="0"/>
            </a:endParaRPr>
          </a:p>
        </p:txBody>
      </p:sp>
      <p:sp>
        <p:nvSpPr>
          <p:cNvPr id="8" name="TextBox 7"/>
          <p:cNvSpPr txBox="1"/>
          <p:nvPr/>
        </p:nvSpPr>
        <p:spPr>
          <a:xfrm rot="2117689">
            <a:off x="6411166" y="2524222"/>
            <a:ext cx="2273379"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000" b="1" dirty="0" smtClean="0">
                <a:latin typeface="Baskerville Old Face" panose="02020602080505020303" pitchFamily="18" charset="0"/>
              </a:rPr>
              <a:t>Native </a:t>
            </a:r>
            <a:r>
              <a:rPr lang="en-US" sz="2000" b="1" dirty="0">
                <a:latin typeface="Baskerville Old Face" panose="02020602080505020303" pitchFamily="18" charset="0"/>
              </a:rPr>
              <a:t>T</a:t>
            </a:r>
            <a:r>
              <a:rPr lang="en-US" sz="2000" b="1" dirty="0" smtClean="0">
                <a:latin typeface="Baskerville Old Face" panose="02020602080505020303" pitchFamily="18" charset="0"/>
              </a:rPr>
              <a:t>echnologies</a:t>
            </a:r>
            <a:endParaRPr lang="en-US" sz="2000" b="1" dirty="0">
              <a:latin typeface="Baskerville Old Face" panose="02020602080505020303" pitchFamily="18" charset="0"/>
            </a:endParaRPr>
          </a:p>
        </p:txBody>
      </p:sp>
      <p:sp>
        <p:nvSpPr>
          <p:cNvPr id="9" name="TextBox 8"/>
          <p:cNvSpPr txBox="1"/>
          <p:nvPr/>
        </p:nvSpPr>
        <p:spPr>
          <a:xfrm rot="3508988">
            <a:off x="2586485" y="5101674"/>
            <a:ext cx="2404826"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US" sz="2000" b="1" dirty="0" smtClean="0">
                <a:latin typeface="Baskerville Old Face" panose="02020602080505020303" pitchFamily="18" charset="0"/>
              </a:rPr>
              <a:t>Familiar Components</a:t>
            </a:r>
            <a:endParaRPr lang="en-US" sz="2000" b="1" dirty="0">
              <a:latin typeface="Baskerville Old Face" panose="02020602080505020303" pitchFamily="18" charset="0"/>
            </a:endParaRPr>
          </a:p>
        </p:txBody>
      </p:sp>
      <p:sp>
        <p:nvSpPr>
          <p:cNvPr id="10" name="TextBox 9"/>
          <p:cNvSpPr txBox="1"/>
          <p:nvPr/>
        </p:nvSpPr>
        <p:spPr>
          <a:xfrm rot="18009358">
            <a:off x="7102926" y="4723709"/>
            <a:ext cx="2348720" cy="400110"/>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000" dirty="0" smtClean="0">
                <a:latin typeface="Baskerville Old Face" panose="02020602080505020303" pitchFamily="18" charset="0"/>
              </a:rPr>
              <a:t>Familiar technologies</a:t>
            </a:r>
            <a:endParaRPr lang="en-US" sz="2000" dirty="0">
              <a:latin typeface="Baskerville Old Face" panose="02020602080505020303" pitchFamily="18" charset="0"/>
            </a:endParaRPr>
          </a:p>
        </p:txBody>
      </p:sp>
      <p:sp>
        <p:nvSpPr>
          <p:cNvPr id="11" name="TextBox 10"/>
          <p:cNvSpPr txBox="1"/>
          <p:nvPr/>
        </p:nvSpPr>
        <p:spPr>
          <a:xfrm>
            <a:off x="5129575" y="6431349"/>
            <a:ext cx="2222660"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Easy Control Schemes</a:t>
            </a:r>
            <a:endParaRPr lang="en-US" dirty="0"/>
          </a:p>
        </p:txBody>
      </p:sp>
    </p:spTree>
    <p:extLst>
      <p:ext uri="{BB962C8B-B14F-4D97-AF65-F5344CB8AC3E}">
        <p14:creationId xmlns:p14="http://schemas.microsoft.com/office/powerpoint/2010/main" val="22545648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1997612" y="2475913"/>
            <a:ext cx="9628576" cy="1754326"/>
          </a:xfrm>
          <a:prstGeom prst="rect">
            <a:avLst/>
          </a:prstGeom>
          <a:noFill/>
        </p:spPr>
        <p:txBody>
          <a:bodyPr wrap="square" rtlCol="0">
            <a:spAutoFit/>
          </a:bodyPr>
          <a:lstStyle/>
          <a:p>
            <a:r>
              <a:rPr lang="en-US" sz="3600" b="1" dirty="0" smtClean="0">
                <a:solidFill>
                  <a:schemeClr val="bg2">
                    <a:lumMod val="10000"/>
                  </a:schemeClr>
                </a:solidFill>
              </a:rPr>
              <a:t>This inspires us to develop an Autonomous Robotic Module that makes a framework to suit all of the previously-mentioned Requirements</a:t>
            </a:r>
            <a:endParaRPr lang="en-US" sz="3600" b="1" dirty="0">
              <a:solidFill>
                <a:schemeClr val="bg2">
                  <a:lumMod val="10000"/>
                </a:schemeClr>
              </a:solidFill>
            </a:endParaRPr>
          </a:p>
        </p:txBody>
      </p:sp>
    </p:spTree>
    <p:extLst>
      <p:ext uri="{BB962C8B-B14F-4D97-AF65-F5344CB8AC3E}">
        <p14:creationId xmlns:p14="http://schemas.microsoft.com/office/powerpoint/2010/main" val="30454626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17000" b="-17000"/>
          </a:stretch>
        </a:blipFill>
        <a:effectLst/>
      </p:bgPr>
    </p:bg>
    <p:spTree>
      <p:nvGrpSpPr>
        <p:cNvPr id="1" name=""/>
        <p:cNvGrpSpPr/>
        <p:nvPr/>
      </p:nvGrpSpPr>
      <p:grpSpPr>
        <a:xfrm>
          <a:off x="0" y="0"/>
          <a:ext cx="0" cy="0"/>
          <a:chOff x="0" y="0"/>
          <a:chExt cx="0" cy="0"/>
        </a:xfrm>
      </p:grpSpPr>
      <p:sp>
        <p:nvSpPr>
          <p:cNvPr id="2" name="TextBox 1"/>
          <p:cNvSpPr txBox="1"/>
          <p:nvPr/>
        </p:nvSpPr>
        <p:spPr>
          <a:xfrm>
            <a:off x="815927" y="1420836"/>
            <a:ext cx="10480430" cy="4154984"/>
          </a:xfrm>
          <a:prstGeom prst="rect">
            <a:avLst/>
          </a:prstGeom>
          <a:noFill/>
        </p:spPr>
        <p:txBody>
          <a:bodyPr wrap="square" rtlCol="0">
            <a:spAutoFit/>
          </a:bodyPr>
          <a:lstStyle/>
          <a:p>
            <a:endParaRPr lang="en-US" dirty="0"/>
          </a:p>
          <a:p>
            <a:r>
              <a:rPr lang="en-US" dirty="0"/>
              <a:t> </a:t>
            </a:r>
            <a:endParaRPr lang="en-US" sz="3600" b="1" dirty="0">
              <a:latin typeface="Cooper Std Black" panose="0208090304030B020404" pitchFamily="18" charset="0"/>
            </a:endParaRPr>
          </a:p>
          <a:p>
            <a:pPr algn="ctr"/>
            <a:r>
              <a:rPr lang="en-US" sz="4000" b="1" dirty="0">
                <a:latin typeface="Cooper Std Black" panose="0208090304030B020404" pitchFamily="18" charset="0"/>
              </a:rPr>
              <a:t>Introduction </a:t>
            </a:r>
            <a:endParaRPr lang="en-US" sz="4000" b="1" dirty="0" smtClean="0">
              <a:latin typeface="Cooper Std Black" panose="0208090304030B020404" pitchFamily="18" charset="0"/>
            </a:endParaRPr>
          </a:p>
          <a:p>
            <a:pPr algn="ctr"/>
            <a:r>
              <a:rPr lang="en-US" sz="4000" b="1" dirty="0" smtClean="0">
                <a:latin typeface="Cooper Std Black" panose="0208090304030B020404" pitchFamily="18" charset="0"/>
              </a:rPr>
              <a:t>to </a:t>
            </a:r>
          </a:p>
          <a:p>
            <a:pPr algn="ctr"/>
            <a:r>
              <a:rPr lang="en-US" sz="4000" b="1" dirty="0" smtClean="0">
                <a:latin typeface="Cooper Std Black" panose="0208090304030B020404" pitchFamily="18" charset="0"/>
              </a:rPr>
              <a:t>the </a:t>
            </a:r>
            <a:r>
              <a:rPr lang="en-US" sz="4000" b="1" dirty="0">
                <a:latin typeface="Cooper Std Black" panose="0208090304030B020404" pitchFamily="18" charset="0"/>
              </a:rPr>
              <a:t>Voice Controlled Obstacle Detector Autonomous </a:t>
            </a:r>
            <a:r>
              <a:rPr lang="en-US" sz="4000" b="1" dirty="0" smtClean="0">
                <a:latin typeface="Cooper Std Black" panose="0208090304030B020404" pitchFamily="18" charset="0"/>
              </a:rPr>
              <a:t>Bot </a:t>
            </a:r>
          </a:p>
          <a:p>
            <a:pPr algn="ctr"/>
            <a:endParaRPr lang="en-US" sz="3200" b="1" dirty="0" smtClean="0">
              <a:latin typeface="Cooper Std Black" panose="0208090304030B020404" pitchFamily="18" charset="0"/>
            </a:endParaRPr>
          </a:p>
          <a:p>
            <a:pPr algn="ctr"/>
            <a:r>
              <a:rPr lang="en-US" sz="1600" b="1" dirty="0">
                <a:solidFill>
                  <a:schemeClr val="tx2">
                    <a:lumMod val="50000"/>
                  </a:schemeClr>
                </a:solidFill>
                <a:latin typeface="Times New Roman" panose="02020603050405020304" pitchFamily="18" charset="0"/>
                <a:cs typeface="Times New Roman" panose="02020603050405020304" pitchFamily="18" charset="0"/>
              </a:rPr>
              <a:t>(</a:t>
            </a:r>
            <a:r>
              <a:rPr lang="en-US" sz="1600" b="1" dirty="0" smtClean="0">
                <a:solidFill>
                  <a:schemeClr val="tx2">
                    <a:lumMod val="50000"/>
                  </a:schemeClr>
                </a:solidFill>
              </a:rPr>
              <a:t>A </a:t>
            </a:r>
            <a:r>
              <a:rPr lang="en-US" sz="1600" b="1" dirty="0">
                <a:solidFill>
                  <a:schemeClr val="tx2">
                    <a:lumMod val="50000"/>
                  </a:schemeClr>
                </a:solidFill>
              </a:rPr>
              <a:t>Mini-Project to fulfill the requirement of </a:t>
            </a:r>
            <a:r>
              <a:rPr lang="en-US" sz="1600" b="1" dirty="0" err="1" smtClean="0">
                <a:solidFill>
                  <a:schemeClr val="tx2">
                    <a:lumMod val="50000"/>
                  </a:schemeClr>
                </a:solidFill>
              </a:rPr>
              <a:t>B.Tech</a:t>
            </a:r>
            <a:r>
              <a:rPr lang="en-US" sz="1600" b="1" dirty="0" smtClean="0">
                <a:solidFill>
                  <a:schemeClr val="tx2">
                    <a:lumMod val="50000"/>
                  </a:schemeClr>
                </a:solidFill>
              </a:rPr>
              <a:t> - </a:t>
            </a:r>
            <a:r>
              <a:rPr lang="en-US" sz="1600" b="1" dirty="0" err="1" smtClean="0">
                <a:solidFill>
                  <a:schemeClr val="tx2">
                    <a:lumMod val="50000"/>
                  </a:schemeClr>
                </a:solidFill>
              </a:rPr>
              <a:t>M.tech</a:t>
            </a:r>
            <a:r>
              <a:rPr lang="en-US" sz="1600" b="1" dirty="0" smtClean="0">
                <a:solidFill>
                  <a:schemeClr val="tx2">
                    <a:lumMod val="50000"/>
                  </a:schemeClr>
                </a:solidFill>
              </a:rPr>
              <a:t> </a:t>
            </a:r>
            <a:r>
              <a:rPr lang="en-US" sz="1600" b="1" dirty="0">
                <a:solidFill>
                  <a:schemeClr val="tx2">
                    <a:lumMod val="50000"/>
                  </a:schemeClr>
                </a:solidFill>
              </a:rPr>
              <a:t>Dual Degree (ETCE) 3rd Semester Final </a:t>
            </a:r>
            <a:r>
              <a:rPr lang="en-US" sz="1600" b="1" dirty="0" smtClean="0">
                <a:solidFill>
                  <a:schemeClr val="tx2">
                    <a:lumMod val="50000"/>
                  </a:schemeClr>
                </a:solidFill>
              </a:rPr>
              <a:t>Examination-2015)</a:t>
            </a:r>
            <a:endParaRPr lang="en-US" sz="1600" b="1" dirty="0">
              <a:solidFill>
                <a:schemeClr val="tx2">
                  <a:lumMod val="50000"/>
                </a:schemeClr>
              </a:solidFill>
              <a:latin typeface="Cooper Std Black" panose="0208090304030B020404" pitchFamily="18" charset="0"/>
            </a:endParaRPr>
          </a:p>
          <a:p>
            <a:pPr algn="ctr"/>
            <a:endParaRPr lang="en-US" dirty="0"/>
          </a:p>
        </p:txBody>
      </p:sp>
    </p:spTree>
    <p:extLst>
      <p:ext uri="{BB962C8B-B14F-4D97-AF65-F5344CB8AC3E}">
        <p14:creationId xmlns:p14="http://schemas.microsoft.com/office/powerpoint/2010/main" val="9421243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046" y="294393"/>
            <a:ext cx="3863088" cy="618378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2188" y="294393"/>
            <a:ext cx="7347891" cy="4133189"/>
          </a:xfrm>
          <a:prstGeom prst="rect">
            <a:avLst/>
          </a:prstGeom>
        </p:spPr>
      </p:pic>
      <p:sp>
        <p:nvSpPr>
          <p:cNvPr id="6" name="Rectangle 5"/>
          <p:cNvSpPr/>
          <p:nvPr/>
        </p:nvSpPr>
        <p:spPr>
          <a:xfrm>
            <a:off x="4722188" y="4614203"/>
            <a:ext cx="1129972" cy="205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2188" y="4614203"/>
            <a:ext cx="2290006" cy="215392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3488" y="4512333"/>
            <a:ext cx="2866591" cy="219349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6929145" y="4817749"/>
            <a:ext cx="2228617" cy="1617785"/>
          </a:xfrm>
          <a:prstGeom prst="rect">
            <a:avLst/>
          </a:prstGeom>
        </p:spPr>
      </p:pic>
    </p:spTree>
    <p:extLst>
      <p:ext uri="{BB962C8B-B14F-4D97-AF65-F5344CB8AC3E}">
        <p14:creationId xmlns:p14="http://schemas.microsoft.com/office/powerpoint/2010/main" val="22416290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0.xml><?xml version="1.0" encoding="utf-8"?>
<a:theme xmlns:a="http://schemas.openxmlformats.org/drawingml/2006/main" name="www.free-power-point-templates.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www.free-power-point-templates.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396</TotalTime>
  <Words>1747</Words>
  <Application>Microsoft Office PowerPoint</Application>
  <PresentationFormat>Widescreen</PresentationFormat>
  <Paragraphs>334</Paragraphs>
  <Slides>54</Slides>
  <Notes>0</Notes>
  <HiddenSlides>0</HiddenSlides>
  <MMClips>0</MMClips>
  <ScaleCrop>false</ScaleCrop>
  <HeadingPairs>
    <vt:vector size="6" baseType="variant">
      <vt:variant>
        <vt:lpstr>Fonts Used</vt:lpstr>
      </vt:variant>
      <vt:variant>
        <vt:i4>24</vt:i4>
      </vt:variant>
      <vt:variant>
        <vt:lpstr>Theme</vt:lpstr>
      </vt:variant>
      <vt:variant>
        <vt:i4>12</vt:i4>
      </vt:variant>
      <vt:variant>
        <vt:lpstr>Slide Titles</vt:lpstr>
      </vt:variant>
      <vt:variant>
        <vt:i4>54</vt:i4>
      </vt:variant>
    </vt:vector>
  </HeadingPairs>
  <TitlesOfParts>
    <vt:vector size="90" baseType="lpstr">
      <vt:lpstr>Adobe Devanagari</vt:lpstr>
      <vt:lpstr>Adobe Fan Heiti Std B</vt:lpstr>
      <vt:lpstr>Adobe Gothic Std B</vt:lpstr>
      <vt:lpstr>Adobe Heiti Std R</vt:lpstr>
      <vt:lpstr>Algerian</vt:lpstr>
      <vt:lpstr>Arial</vt:lpstr>
      <vt:lpstr>Arial Black</vt:lpstr>
      <vt:lpstr>Arial Rounded MT Bold</vt:lpstr>
      <vt:lpstr>Baskerville Old Face</vt:lpstr>
      <vt:lpstr>Bodoni MT Black</vt:lpstr>
      <vt:lpstr>Bradley Hand ITC</vt:lpstr>
      <vt:lpstr>Broadway</vt:lpstr>
      <vt:lpstr>Calibri</vt:lpstr>
      <vt:lpstr>Calibri Light</vt:lpstr>
      <vt:lpstr>Castellar</vt:lpstr>
      <vt:lpstr>Century</vt:lpstr>
      <vt:lpstr>Cooper Std Black</vt:lpstr>
      <vt:lpstr>Engravers MT</vt:lpstr>
      <vt:lpstr>Lucida Calligraphy</vt:lpstr>
      <vt:lpstr>Symbol</vt:lpstr>
      <vt:lpstr>Times New Roman</vt:lpstr>
      <vt:lpstr>Trebuchet MS</vt:lpstr>
      <vt:lpstr>Tw Cen MT</vt:lpstr>
      <vt:lpstr>Wingdings</vt:lpstr>
      <vt:lpstr>Circuit</vt:lpstr>
      <vt:lpstr>Office Theme</vt:lpstr>
      <vt:lpstr>1_Office Theme</vt:lpstr>
      <vt:lpstr>2_Office Theme</vt:lpstr>
      <vt:lpstr>3_Office Theme</vt:lpstr>
      <vt:lpstr>4_Office Theme</vt:lpstr>
      <vt:lpstr>5_Office Theme</vt:lpstr>
      <vt:lpstr>6_Office Theme</vt:lpstr>
      <vt:lpstr>7_Office Theme</vt:lpstr>
      <vt:lpstr>www.free-power-point-templates.com</vt:lpstr>
      <vt:lpstr>1_www.free-power-point-templates.com</vt:lpstr>
      <vt:lpstr>8_Office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CIRCUIT DIAGRAM</vt:lpstr>
      <vt:lpstr>ALGORITHM</vt:lpstr>
      <vt:lpstr>ALGORITHM</vt:lpstr>
      <vt:lpstr>CODE</vt:lpstr>
      <vt:lpstr>CODE</vt:lpstr>
      <vt:lpstr>Continued…</vt:lpstr>
      <vt:lpstr>Continued…</vt:lpstr>
      <vt:lpstr>Continued…</vt:lpstr>
      <vt:lpstr>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ANISYAS RKAB</dc:creator>
  <cp:lastModifiedBy>Pratim Dasmahapatra</cp:lastModifiedBy>
  <cp:revision>58</cp:revision>
  <dcterms:created xsi:type="dcterms:W3CDTF">2015-12-07T09:34:52Z</dcterms:created>
  <dcterms:modified xsi:type="dcterms:W3CDTF">2015-12-07T21:20:45Z</dcterms:modified>
</cp:coreProperties>
</file>